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617" r:id="rId2"/>
    <p:sldId id="369" r:id="rId3"/>
    <p:sldId id="571" r:id="rId4"/>
    <p:sldId id="572" r:id="rId5"/>
    <p:sldId id="575" r:id="rId6"/>
    <p:sldId id="610" r:id="rId7"/>
    <p:sldId id="576" r:id="rId8"/>
    <p:sldId id="577" r:id="rId9"/>
    <p:sldId id="611" r:id="rId10"/>
    <p:sldId id="578" r:id="rId11"/>
    <p:sldId id="614" r:id="rId12"/>
    <p:sldId id="579" r:id="rId13"/>
    <p:sldId id="539" r:id="rId14"/>
    <p:sldId id="612" r:id="rId15"/>
    <p:sldId id="613" r:id="rId16"/>
    <p:sldId id="580" r:id="rId17"/>
    <p:sldId id="615" r:id="rId18"/>
    <p:sldId id="618" r:id="rId19"/>
    <p:sldId id="619" r:id="rId20"/>
    <p:sldId id="620" r:id="rId21"/>
    <p:sldId id="581" r:id="rId22"/>
    <p:sldId id="621" r:id="rId23"/>
    <p:sldId id="583" r:id="rId24"/>
    <p:sldId id="600" r:id="rId25"/>
    <p:sldId id="557" r:id="rId26"/>
    <p:sldId id="601" r:id="rId27"/>
    <p:sldId id="602" r:id="rId28"/>
    <p:sldId id="597" r:id="rId29"/>
    <p:sldId id="512" r:id="rId30"/>
    <p:sldId id="336" r:id="rId31"/>
    <p:sldId id="603" r:id="rId32"/>
    <p:sldId id="604" r:id="rId33"/>
    <p:sldId id="605" r:id="rId34"/>
    <p:sldId id="606" r:id="rId35"/>
    <p:sldId id="607" r:id="rId36"/>
    <p:sldId id="608" r:id="rId37"/>
    <p:sldId id="609"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na" initials="L" lastIdx="1" clrIdx="0">
    <p:extLst>
      <p:ext uri="{19B8F6BF-5375-455C-9EA6-DF929625EA0E}">
        <p15:presenceInfo xmlns:p15="http://schemas.microsoft.com/office/powerpoint/2012/main" userId="Lu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3" autoAdjust="0"/>
    <p:restoredTop sz="63830" autoAdjust="0"/>
  </p:normalViewPr>
  <p:slideViewPr>
    <p:cSldViewPr snapToGrid="0">
      <p:cViewPr varScale="1">
        <p:scale>
          <a:sx n="60" d="100"/>
          <a:sy n="60"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2T17:57:40.345"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11714-5E9C-4627-AC33-93C4B20D2F96}" type="datetimeFigureOut">
              <a:rPr lang="es-CO" smtClean="0"/>
              <a:t>25/09/20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5574-B670-47BC-B31A-A938F3D7C9B0}" type="slidenum">
              <a:rPr lang="es-CO" smtClean="0"/>
              <a:t>‹Nº›</a:t>
            </a:fld>
            <a:endParaRPr lang="es-CO"/>
          </a:p>
        </p:txBody>
      </p:sp>
    </p:spTree>
    <p:extLst>
      <p:ext uri="{BB962C8B-B14F-4D97-AF65-F5344CB8AC3E}">
        <p14:creationId xmlns:p14="http://schemas.microsoft.com/office/powerpoint/2010/main" val="204623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9A55574-B670-47BC-B31A-A938F3D7C9B0}" type="slidenum">
              <a:rPr lang="es-CO" smtClean="0"/>
              <a:t>1</a:t>
            </a:fld>
            <a:endParaRPr lang="es-CO"/>
          </a:p>
        </p:txBody>
      </p:sp>
    </p:spTree>
    <p:extLst>
      <p:ext uri="{BB962C8B-B14F-4D97-AF65-F5344CB8AC3E}">
        <p14:creationId xmlns:p14="http://schemas.microsoft.com/office/powerpoint/2010/main" val="946703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2477C190-6431-874D-BEFE-F6EB567CACC8}" type="slidenum">
              <a:rPr lang="en-US">
                <a:latin typeface="Times New Roman" charset="0"/>
                <a:ea typeface="ＭＳ Ｐゴシック" charset="-128"/>
                <a:cs typeface="ＭＳ Ｐゴシック" charset="-128"/>
              </a:rPr>
              <a:pPr/>
              <a:t>10</a:t>
            </a:fld>
            <a:endParaRPr lang="en-US">
              <a:latin typeface="Times New Roman" charset="0"/>
              <a:ea typeface="ＭＳ Ｐゴシック" charset="-128"/>
              <a:cs typeface="ＭＳ Ｐゴシック" charset="-128"/>
            </a:endParaRPr>
          </a:p>
        </p:txBody>
      </p:sp>
      <p:sp>
        <p:nvSpPr>
          <p:cNvPr id="49155" name="Rectangle 2050"/>
          <p:cNvSpPr>
            <a:spLocks noGrp="1" noRot="1" noChangeAspect="1" noChangeArrowheads="1" noTextEdit="1"/>
          </p:cNvSpPr>
          <p:nvPr>
            <p:ph type="sldImg"/>
          </p:nvPr>
        </p:nvSpPr>
        <p:spPr>
          <a:ln/>
        </p:spPr>
      </p:sp>
      <p:sp>
        <p:nvSpPr>
          <p:cNvPr id="49156" name="Rectangle 2051"/>
          <p:cNvSpPr>
            <a:spLocks noGrp="1" noChangeArrowheads="1"/>
          </p:cNvSpPr>
          <p:nvPr>
            <p:ph type="body" idx="1"/>
          </p:nvPr>
        </p:nvSpPr>
        <p:spPr>
          <a:noFill/>
          <a:ln/>
        </p:spPr>
        <p:txBody>
          <a:bodyPr/>
          <a:lstStyle/>
          <a:p>
            <a:r>
              <a:rPr lang="es-419" noProof="0" dirty="0">
                <a:ea typeface="ＭＳ Ｐゴシック" charset="-128"/>
                <a:cs typeface="ＭＳ Ｐゴシック" charset="-128"/>
              </a:rPr>
              <a:t>Aunque las sondas de calibre pequeño son más cómodas para los pacientes, éstas se pueden obstruir fácilmente. La irrigación rutinaria de la sonda de alimentación con agua pura o solución salina es el mejor modo de mantener la permeabilidad. No utilice jugo de fruta o bebidas carbonatadas ya que éstas pueden empeorar la obstrucción. Utilice siempre una jeringa de &gt;30 cc para el cuidado de la sonda y así prevenir la ruptura de la misma.</a:t>
            </a:r>
          </a:p>
          <a:p>
            <a:r>
              <a:rPr lang="es-419" noProof="0" dirty="0">
                <a:ea typeface="ＭＳ Ｐゴシック" charset="-128"/>
                <a:cs typeface="ＭＳ Ｐゴシック" charset="-128"/>
              </a:rPr>
              <a:t>Las sondas se rompen cuando se ejerce una presión excesiva durante la irrigación con el uso de una jeringa de menos de 30 </a:t>
            </a:r>
            <a:r>
              <a:rPr lang="es-419" noProof="0" dirty="0" err="1">
                <a:ea typeface="ＭＳ Ｐゴシック" charset="-128"/>
                <a:cs typeface="ＭＳ Ｐゴシック" charset="-128"/>
              </a:rPr>
              <a:t>cc.</a:t>
            </a:r>
            <a:r>
              <a:rPr lang="es-419" noProof="0" dirty="0">
                <a:ea typeface="ＭＳ Ｐゴシック" charset="-128"/>
                <a:cs typeface="ＭＳ Ｐゴシック" charset="-128"/>
              </a:rPr>
              <a:t> (como se ilustra en la foto)</a:t>
            </a:r>
          </a:p>
        </p:txBody>
      </p:sp>
    </p:spTree>
    <p:extLst>
      <p:ext uri="{BB962C8B-B14F-4D97-AF65-F5344CB8AC3E}">
        <p14:creationId xmlns:p14="http://schemas.microsoft.com/office/powerpoint/2010/main" val="3176138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2477C190-6431-874D-BEFE-F6EB567CACC8}" type="slidenum">
              <a:rPr lang="en-US">
                <a:latin typeface="Times New Roman" charset="0"/>
                <a:ea typeface="ＭＳ Ｐゴシック" charset="-128"/>
                <a:cs typeface="ＭＳ Ｐゴシック" charset="-128"/>
              </a:rPr>
              <a:pPr/>
              <a:t>11</a:t>
            </a:fld>
            <a:endParaRPr lang="en-US">
              <a:latin typeface="Times New Roman" charset="0"/>
              <a:ea typeface="ＭＳ Ｐゴシック" charset="-128"/>
              <a:cs typeface="ＭＳ Ｐゴシック" charset="-128"/>
            </a:endParaRPr>
          </a:p>
        </p:txBody>
      </p:sp>
      <p:sp>
        <p:nvSpPr>
          <p:cNvPr id="49155" name="Rectangle 2050"/>
          <p:cNvSpPr>
            <a:spLocks noGrp="1" noRot="1" noChangeAspect="1" noChangeArrowheads="1" noTextEdit="1"/>
          </p:cNvSpPr>
          <p:nvPr>
            <p:ph type="sldImg"/>
          </p:nvPr>
        </p:nvSpPr>
        <p:spPr>
          <a:ln/>
        </p:spPr>
      </p:sp>
      <p:sp>
        <p:nvSpPr>
          <p:cNvPr id="49156" name="Rectangle 2051"/>
          <p:cNvSpPr>
            <a:spLocks noGrp="1" noChangeArrowheads="1"/>
          </p:cNvSpPr>
          <p:nvPr>
            <p:ph type="body" idx="1"/>
          </p:nvPr>
        </p:nvSpPr>
        <p:spPr>
          <a:noFill/>
          <a:ln/>
        </p:spPr>
        <p:txBody>
          <a:bodyPr/>
          <a:lstStyle/>
          <a:p>
            <a:r>
              <a:rPr lang="es-419" noProof="0" dirty="0">
                <a:ea typeface="ＭＳ Ｐゴシック" charset="-128"/>
                <a:cs typeface="ＭＳ Ｐゴシック" charset="-128"/>
              </a:rPr>
              <a:t>Las conexiones erróneas se definen como conexiones inadvertidas entre líneas de nutrición enteral y sistemas no enterales como catéteres endovenosos, balones de sondas (traqueotomía, gastrostomía), catéteres de diálisis peritoneal, etc.</a:t>
            </a:r>
          </a:p>
          <a:p>
            <a:r>
              <a:rPr lang="es-419" noProof="0" dirty="0">
                <a:ea typeface="ＭＳ Ｐゴシック" charset="-128"/>
                <a:cs typeface="ＭＳ Ｐゴシック" charset="-128"/>
              </a:rPr>
              <a:t>La administración de nutrición enteral por vía endovenosa es un evento adverso grave que conlleva a la muerte (evento centinela).</a:t>
            </a:r>
          </a:p>
          <a:p>
            <a:r>
              <a:rPr lang="es-419" noProof="0" dirty="0">
                <a:ea typeface="ＭＳ Ｐゴシック" charset="-128"/>
                <a:cs typeface="ＭＳ Ｐゴシック" charset="-128"/>
              </a:rPr>
              <a:t>La conexión de la nutrición enteral al puerto del balón de la gastrostomía conduce al estallido del balón de la gastrostomía y al desalojo accidental de la sonda. </a:t>
            </a:r>
          </a:p>
          <a:p>
            <a:r>
              <a:rPr lang="es-419" noProof="0" dirty="0">
                <a:ea typeface="ＭＳ Ｐゴシック" charset="-128"/>
                <a:cs typeface="ＭＳ Ｐゴシック" charset="-128"/>
              </a:rPr>
              <a:t>Las medidas de prevención incluyen:</a:t>
            </a:r>
          </a:p>
          <a:p>
            <a:pPr marL="171450" indent="-171450">
              <a:buFontTx/>
              <a:buChar char="-"/>
            </a:pPr>
            <a:r>
              <a:rPr lang="es-419" noProof="0" dirty="0">
                <a:ea typeface="ＭＳ Ｐゴシック" charset="-128"/>
                <a:cs typeface="ＭＳ Ｐゴシック" charset="-128"/>
              </a:rPr>
              <a:t>Emplear equipos específicamente diseñados para nutrición enteral (color morado)</a:t>
            </a:r>
          </a:p>
          <a:p>
            <a:pPr marL="171450" indent="-171450">
              <a:buFontTx/>
              <a:buChar char="-"/>
            </a:pPr>
            <a:r>
              <a:rPr lang="es-419" noProof="0" dirty="0">
                <a:ea typeface="ＭＳ Ｐゴシック" charset="-128"/>
                <a:cs typeface="ＭＳ Ｐゴシック" charset="-128"/>
              </a:rPr>
              <a:t>Realizar reconexiones solamente por personal entrenado (evitar que personal no entrenado incluyendo visitantes lo hagan)</a:t>
            </a:r>
          </a:p>
          <a:p>
            <a:pPr marL="171450" indent="-171450">
              <a:buFontTx/>
              <a:buChar char="-"/>
            </a:pPr>
            <a:r>
              <a:rPr lang="es-419" noProof="0" dirty="0">
                <a:ea typeface="ＭＳ Ｐゴシック" charset="-128"/>
                <a:cs typeface="ＭＳ Ｐゴシック" charset="-128"/>
              </a:rPr>
              <a:t>No realizar adaptaciones de equipos o conexiones diferentes a las empleadas para nutrición enteral</a:t>
            </a:r>
          </a:p>
          <a:p>
            <a:pPr marL="171450" indent="-171450">
              <a:buFontTx/>
              <a:buChar char="-"/>
            </a:pPr>
            <a:r>
              <a:rPr lang="es-419" noProof="0" dirty="0">
                <a:ea typeface="ＭＳ Ｐゴシック" charset="-128"/>
                <a:cs typeface="ＭＳ Ｐゴシック" charset="-128"/>
              </a:rPr>
              <a:t>Al realizar reconexiones seguir la línea hasta su origen</a:t>
            </a:r>
          </a:p>
          <a:p>
            <a:pPr marL="171450" indent="-171450">
              <a:buFontTx/>
              <a:buChar char="-"/>
            </a:pPr>
            <a:r>
              <a:rPr lang="es-419" noProof="0" dirty="0">
                <a:ea typeface="ＭＳ Ｐゴシック" charset="-128"/>
                <a:cs typeface="ＭＳ Ｐゴシック" charset="-128"/>
              </a:rPr>
              <a:t>Revisar rutinariamente las líneas de pacientes trasladados</a:t>
            </a:r>
          </a:p>
          <a:p>
            <a:pPr marL="171450" indent="-171450">
              <a:buFontTx/>
              <a:buChar char="-"/>
            </a:pPr>
            <a:r>
              <a:rPr lang="es-419" noProof="0" dirty="0">
                <a:ea typeface="ＭＳ Ｐゴシック" charset="-128"/>
                <a:cs typeface="ＭＳ Ｐゴシック" charset="-128"/>
              </a:rPr>
              <a:t>Rotular los contenedores de nutrición enteral con señales de advertencia (NO PARA USO IV)</a:t>
            </a:r>
          </a:p>
        </p:txBody>
      </p:sp>
    </p:spTree>
    <p:extLst>
      <p:ext uri="{BB962C8B-B14F-4D97-AF65-F5344CB8AC3E}">
        <p14:creationId xmlns:p14="http://schemas.microsoft.com/office/powerpoint/2010/main" val="137768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B44841F-F0D8-9141-A034-7AB1C202B427}" type="slidenum">
              <a:rPr lang="en-US"/>
              <a:pPr/>
              <a:t>12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s-419" noProof="0" dirty="0">
                <a:ea typeface="ＭＳ Ｐゴシック" charset="-128"/>
                <a:cs typeface="ＭＳ Ｐゴシック" charset="-128"/>
              </a:rPr>
              <a:t>La aspiración pulmonar de contenido gástrico es una complicación potencialmente letal en la alimentación por sonda. La prevención es la clave. Estas precauciones son importantes para todos los pacientes con alimentación por sonda, pero especialmente para aquellos que no son capaces de proteger sus vías respiratorias:</a:t>
            </a:r>
          </a:p>
          <a:p>
            <a:pPr indent="97200">
              <a:buFont typeface="Arial"/>
              <a:buChar char="•"/>
            </a:pPr>
            <a:r>
              <a:rPr lang="es-419" noProof="0" dirty="0">
                <a:ea typeface="ＭＳ Ｐゴシック" charset="-128"/>
                <a:cs typeface="ＭＳ Ｐゴシック" charset="-128"/>
              </a:rPr>
              <a:t>Eleve la cabecera de la cama entre 30° y 45°</a:t>
            </a:r>
          </a:p>
          <a:p>
            <a:pPr indent="97200">
              <a:buFont typeface="Arial"/>
              <a:buChar char="•"/>
            </a:pPr>
            <a:r>
              <a:rPr lang="es-419" noProof="0" dirty="0">
                <a:ea typeface="ＭＳ Ｐゴシック" charset="-128"/>
                <a:cs typeface="ＭＳ Ｐゴシック" charset="-128"/>
              </a:rPr>
              <a:t>Mantener una adecuada higiene oral</a:t>
            </a:r>
          </a:p>
          <a:p>
            <a:pPr indent="97200">
              <a:buFont typeface="Arial"/>
              <a:buChar char="•"/>
            </a:pPr>
            <a:r>
              <a:rPr lang="es-419" noProof="0" dirty="0">
                <a:ea typeface="ＭＳ Ｐゴシック" charset="-128"/>
                <a:cs typeface="ＭＳ Ｐゴシック" charset="-128"/>
              </a:rPr>
              <a:t>Proporcione un adecuado control glicémico</a:t>
            </a:r>
          </a:p>
          <a:p>
            <a:pPr indent="97200">
              <a:buFont typeface="Arial"/>
              <a:buChar char="•"/>
            </a:pPr>
            <a:r>
              <a:rPr lang="es-419" noProof="0" dirty="0">
                <a:ea typeface="ＭＳ Ｐゴシック" charset="-128"/>
                <a:cs typeface="ＭＳ Ｐゴシック" charset="-128"/>
              </a:rPr>
              <a:t>Evalúe regularmente la tolerancia a la alimentación por sonda, además de la posición de la misma</a:t>
            </a:r>
          </a:p>
          <a:p>
            <a:pPr indent="97200">
              <a:buFont typeface="Arial"/>
              <a:buChar char="•"/>
            </a:pPr>
            <a:r>
              <a:rPr lang="es-419" noProof="0" dirty="0">
                <a:ea typeface="ＭＳ Ｐゴシック" charset="-128"/>
                <a:cs typeface="ＭＳ Ｐゴシック" charset="-128"/>
              </a:rPr>
              <a:t>Corrija las anormalidades de los electrolitos</a:t>
            </a:r>
          </a:p>
          <a:p>
            <a:pPr indent="97200">
              <a:buFont typeface="Arial"/>
              <a:buChar char="•"/>
            </a:pPr>
            <a:r>
              <a:rPr lang="es-419" noProof="0" dirty="0">
                <a:ea typeface="ＭＳ Ｐゴシック" charset="-128"/>
                <a:cs typeface="ＭＳ Ｐゴシック" charset="-128"/>
              </a:rPr>
              <a:t>Minimice la dosis de narcóticos</a:t>
            </a:r>
          </a:p>
          <a:p>
            <a:pPr indent="97200">
              <a:buFont typeface="Arial"/>
              <a:buChar char="•"/>
            </a:pPr>
            <a:r>
              <a:rPr lang="es-419" noProof="0" dirty="0">
                <a:ea typeface="ＭＳ Ｐゴシック" charset="-128"/>
                <a:cs typeface="ＭＳ Ｐゴシック" charset="-128"/>
              </a:rPr>
              <a:t>Utilice una alimentación continua en lugar de una intermitente</a:t>
            </a:r>
          </a:p>
          <a:p>
            <a:pPr indent="97200">
              <a:buFont typeface="Arial"/>
              <a:buChar char="•"/>
            </a:pPr>
            <a:r>
              <a:rPr lang="es-419" noProof="0" dirty="0">
                <a:ea typeface="ＭＳ Ｐゴシック" charset="-128"/>
                <a:cs typeface="ＭＳ Ｐゴシック" charset="-128"/>
              </a:rPr>
              <a:t>Emplee bombas de infusión</a:t>
            </a:r>
          </a:p>
          <a:p>
            <a:pPr indent="97200">
              <a:buFont typeface="Arial"/>
              <a:buChar char="•"/>
            </a:pPr>
            <a:r>
              <a:rPr lang="es-419" noProof="0" dirty="0">
                <a:ea typeface="ＭＳ Ｐゴシック" charset="-128"/>
                <a:cs typeface="ＭＳ Ｐゴシック" charset="-128"/>
              </a:rPr>
              <a:t>Alimente distalmente al ligamento de </a:t>
            </a:r>
            <a:r>
              <a:rPr lang="es-419" noProof="0" dirty="0" err="1">
                <a:ea typeface="ＭＳ Ｐゴシック" charset="-128"/>
                <a:cs typeface="ＭＳ Ｐゴシック" charset="-128"/>
              </a:rPr>
              <a:t>Treitz</a:t>
            </a:r>
            <a:r>
              <a:rPr lang="es-419" noProof="0" dirty="0">
                <a:ea typeface="ＭＳ Ｐゴシック" charset="-128"/>
                <a:cs typeface="ＭＳ Ｐゴシック" charset="-128"/>
              </a:rPr>
              <a:t> en casos de alto riesgo de aspiración o intolerancia  a la alimentación a estómago</a:t>
            </a:r>
          </a:p>
          <a:p>
            <a:endParaRPr lang="es-419" noProof="0" dirty="0">
              <a:ea typeface="ＭＳ Ｐゴシック" charset="-128"/>
              <a:cs typeface="ＭＳ Ｐゴシック" charset="-128"/>
            </a:endParaRPr>
          </a:p>
          <a:p>
            <a:r>
              <a:rPr lang="es-419" b="0" i="1" noProof="0" dirty="0" err="1">
                <a:ea typeface="ＭＳ Ｐゴシック" charset="-128"/>
                <a:cs typeface="ＭＳ Ｐゴシック" charset="-128"/>
              </a:rPr>
              <a:t>McClave</a:t>
            </a:r>
            <a:r>
              <a:rPr lang="es-419" b="0" i="1" noProof="0" dirty="0">
                <a:ea typeface="ＭＳ Ｐゴシック" charset="-128"/>
                <a:cs typeface="ＭＳ Ｐゴシック" charset="-128"/>
              </a:rPr>
              <a:t> SA, </a:t>
            </a:r>
            <a:r>
              <a:rPr lang="es-419" b="0" i="1" noProof="0" dirty="0" err="1">
                <a:ea typeface="ＭＳ Ｐゴシック" charset="-128"/>
                <a:cs typeface="ＭＳ Ｐゴシック" charset="-128"/>
              </a:rPr>
              <a:t>DeMeo</a:t>
            </a:r>
            <a:r>
              <a:rPr lang="es-419" b="0" i="1" noProof="0" dirty="0">
                <a:ea typeface="ＭＳ Ｐゴシック" charset="-128"/>
                <a:cs typeface="ＭＳ Ｐゴシック" charset="-128"/>
              </a:rPr>
              <a:t> MT, </a:t>
            </a:r>
            <a:r>
              <a:rPr lang="es-419" b="0" i="1" noProof="0" dirty="0" err="1">
                <a:ea typeface="ＭＳ Ｐゴシック" charset="-128"/>
                <a:cs typeface="ＭＳ Ｐゴシック" charset="-128"/>
              </a:rPr>
              <a:t>DeLegge</a:t>
            </a:r>
            <a:r>
              <a:rPr lang="es-419" b="0" i="1" noProof="0" dirty="0">
                <a:ea typeface="ＭＳ Ｐゴシック" charset="-128"/>
                <a:cs typeface="ＭＳ Ｐゴシック" charset="-128"/>
              </a:rPr>
              <a:t> MH, et al. North American Summit </a:t>
            </a:r>
            <a:r>
              <a:rPr lang="es-419" b="0" i="1" noProof="0" dirty="0" err="1">
                <a:ea typeface="ＭＳ Ｐゴシック" charset="-128"/>
                <a:cs typeface="ＭＳ Ｐゴシック" charset="-128"/>
              </a:rPr>
              <a:t>on</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Aspiration</a:t>
            </a:r>
            <a:r>
              <a:rPr lang="es-419" b="0" i="1" noProof="0" dirty="0">
                <a:ea typeface="ＭＳ Ｐゴシック" charset="-128"/>
                <a:cs typeface="ＭＳ Ｐゴシック" charset="-128"/>
              </a:rPr>
              <a:t> in </a:t>
            </a:r>
            <a:r>
              <a:rPr lang="es-419" b="0" i="1" noProof="0" dirty="0" err="1">
                <a:ea typeface="ＭＳ Ｐゴシック" charset="-128"/>
                <a:cs typeface="ＭＳ Ｐゴシック" charset="-128"/>
              </a:rPr>
              <a:t>the</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Critically</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Ill</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Patient</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consensus</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statement</a:t>
            </a:r>
            <a:r>
              <a:rPr lang="es-419" b="0" i="1" noProof="0" dirty="0">
                <a:ea typeface="ＭＳ Ｐゴシック" charset="-128"/>
                <a:cs typeface="ＭＳ Ｐゴシック" charset="-128"/>
              </a:rPr>
              <a:t>. JPEN J </a:t>
            </a:r>
            <a:r>
              <a:rPr lang="es-419" b="0" i="1" noProof="0" dirty="0" err="1">
                <a:ea typeface="ＭＳ Ｐゴシック" charset="-128"/>
                <a:cs typeface="ＭＳ Ｐゴシック" charset="-128"/>
              </a:rPr>
              <a:t>Parenter</a:t>
            </a:r>
            <a:r>
              <a:rPr lang="es-419" b="0" i="1" noProof="0" dirty="0">
                <a:ea typeface="ＭＳ Ｐゴシック" charset="-128"/>
                <a:cs typeface="ＭＳ Ｐゴシック" charset="-128"/>
              </a:rPr>
              <a:t> Enteral </a:t>
            </a:r>
            <a:r>
              <a:rPr lang="es-419" b="0" i="1" noProof="0" dirty="0" err="1">
                <a:ea typeface="ＭＳ Ｐゴシック" charset="-128"/>
                <a:cs typeface="ＭＳ Ｐゴシック" charset="-128"/>
              </a:rPr>
              <a:t>Nutr</a:t>
            </a:r>
            <a:r>
              <a:rPr lang="es-419" b="0" i="1" noProof="0" dirty="0">
                <a:ea typeface="ＭＳ Ｐゴシック" charset="-128"/>
                <a:cs typeface="ＭＳ Ｐゴシック" charset="-128"/>
              </a:rPr>
              <a:t> 2002;26(6 </a:t>
            </a:r>
            <a:r>
              <a:rPr lang="es-419" b="0" i="1" noProof="0" dirty="0" err="1">
                <a:ea typeface="ＭＳ Ｐゴシック" charset="-128"/>
                <a:cs typeface="ＭＳ Ｐゴシック" charset="-128"/>
              </a:rPr>
              <a:t>suppl</a:t>
            </a:r>
            <a:r>
              <a:rPr lang="es-419" b="0" i="1" noProof="0" dirty="0">
                <a:ea typeface="ＭＳ Ｐゴシック" charset="-128"/>
                <a:cs typeface="ＭＳ Ｐゴシック" charset="-128"/>
              </a:rPr>
              <a:t>):S80-S85</a:t>
            </a:r>
            <a:r>
              <a:rPr lang="es-419" noProof="0" dirty="0">
                <a:ea typeface="ＭＳ Ｐゴシック" charset="-128"/>
                <a:cs typeface="ＭＳ Ｐゴシック" charset="-128"/>
              </a:rPr>
              <a:t>.</a:t>
            </a:r>
            <a:endParaRPr lang="es-419" noProof="0" dirty="0">
              <a:ea typeface="ヒラギノ角ゴ Pro W3" charset="-128"/>
              <a:cs typeface="ヒラギノ角ゴ Pro W3" charset="-128"/>
            </a:endParaRPr>
          </a:p>
        </p:txBody>
      </p:sp>
    </p:spTree>
    <p:extLst>
      <p:ext uri="{BB962C8B-B14F-4D97-AF65-F5344CB8AC3E}">
        <p14:creationId xmlns:p14="http://schemas.microsoft.com/office/powerpoint/2010/main" val="39818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B658251-F86B-974C-9B57-9DD84939BEBE}" type="slidenum">
              <a:rPr lang="en-US"/>
              <a:pPr/>
              <a:t>13</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s-419" sz="1200" noProof="0" dirty="0">
                <a:ea typeface="ＭＳ Ｐゴシック" charset="-128"/>
                <a:cs typeface="ＭＳ Ｐゴシック" charset="-128"/>
              </a:rPr>
              <a:t>El alto volumen de residuo gástrico es uno de los problemas más comunes asociados con la intolerancia gastrointestinal y con el riesgo de aspiración pulmonar durante la alimentación por sonda. Sin embargo, no es clara la correlación entre la aspiración pulmonar y los volúmenes de residuo gástrico. En el pasado, antes del desarrollo de las guías, con frecuencia se descontinuaba innecesariamente la alimentación por sonda. Los lineamientos actuales recomiendan que NO se descontinúe la alimentación enteral para residuos gástricos de menos de 500 </a:t>
            </a:r>
            <a:r>
              <a:rPr lang="es-419" sz="1200" noProof="0" dirty="0" err="1">
                <a:ea typeface="ＭＳ Ｐゴシック" charset="-128"/>
                <a:cs typeface="ＭＳ Ｐゴシック" charset="-128"/>
              </a:rPr>
              <a:t>mL</a:t>
            </a:r>
            <a:r>
              <a:rPr lang="es-419" sz="1200" noProof="0" dirty="0">
                <a:ea typeface="ＭＳ Ｐゴシック" charset="-128"/>
                <a:cs typeface="ＭＳ Ｐゴシック" charset="-128"/>
              </a:rPr>
              <a:t>, a menos que el paciente presente regurgitación o aspiración evidente.</a:t>
            </a:r>
          </a:p>
          <a:p>
            <a:r>
              <a:rPr lang="es-419" sz="1200" noProof="0" dirty="0">
                <a:ea typeface="ＭＳ Ｐゴシック" charset="-128"/>
                <a:cs typeface="ＭＳ Ｐゴシック" charset="-128"/>
              </a:rPr>
              <a:t>No se deben medir volúmenes de residuos gástricos cuando se está dando nutrición al yeyuno. </a:t>
            </a:r>
          </a:p>
          <a:p>
            <a:r>
              <a:rPr lang="es-419" sz="1200" noProof="0" dirty="0">
                <a:ea typeface="ＭＳ Ｐゴシック" charset="-128"/>
                <a:cs typeface="ＭＳ Ｐゴシック" charset="-128"/>
              </a:rPr>
              <a:t>Si se descontinúa la alimentación teniendo como umbral valores de residuos gástricos bajos, es posible que los pacientes no alcancen los niveles de alimentación deseados.</a:t>
            </a:r>
          </a:p>
          <a:p>
            <a:r>
              <a:rPr lang="es-419" sz="1200" noProof="0" dirty="0">
                <a:ea typeface="ＭＳ Ｐゴシック" charset="-128"/>
                <a:cs typeface="ＭＳ Ｐゴシック" charset="-128"/>
              </a:rPr>
              <a:t>Por otro lado, cuando se permite un límite de volumen más alto para los residuos gástricos, los pacientes reciben un mayor volumen de la alimentación prescrita, sin que se presente un incremento demostrado en el riesgo de aspiración o vómito. Además, el uso de límites más altos en los niveles de residuos gástricos se asocia con una incidencia reducida de neumonía y obstrucción en las sondas de alimentación.</a:t>
            </a:r>
          </a:p>
          <a:p>
            <a:r>
              <a:rPr lang="es-419" sz="1200" noProof="0" dirty="0">
                <a:ea typeface="ＭＳ Ｐゴシック" charset="-128"/>
                <a:cs typeface="ＭＳ Ｐゴシック" charset="-128"/>
              </a:rPr>
              <a:t>Se han publicado diversos valores para este límite, y el rango va desde no revisar los residuos en lo absoluto, hasta no realizar acción alguna hasta que los volúmenes de residuo gástrico no alcancen la cifra de 500 </a:t>
            </a:r>
            <a:r>
              <a:rPr lang="es-419" sz="1200" noProof="0" dirty="0" err="1">
                <a:ea typeface="ＭＳ Ｐゴシック" charset="-128"/>
                <a:cs typeface="ＭＳ Ｐゴシック" charset="-128"/>
              </a:rPr>
              <a:t>mL</a:t>
            </a:r>
            <a:r>
              <a:rPr lang="es-419" sz="1200" noProof="0" dirty="0">
                <a:ea typeface="ＭＳ Ｐゴシック" charset="-128"/>
                <a:cs typeface="ＭＳ Ｐゴシック" charset="-128"/>
              </a:rPr>
              <a:t>. Cada institución deberá establecer sus propias políticas, específicas para su población de pacientes y para la  práctica clínica.</a:t>
            </a:r>
          </a:p>
          <a:p>
            <a:endParaRPr lang="es-419" sz="1200" noProof="0" dirty="0">
              <a:ea typeface="ＭＳ Ｐゴシック" charset="-128"/>
              <a:cs typeface="ＭＳ Ｐゴシック" charset="-128"/>
            </a:endParaRPr>
          </a:p>
          <a:p>
            <a:r>
              <a:rPr lang="es-419" sz="1200" b="0" i="1" noProof="0" dirty="0" err="1">
                <a:ea typeface="ＭＳ Ｐゴシック" charset="-128"/>
                <a:cs typeface="ＭＳ Ｐゴシック" charset="-128"/>
              </a:rPr>
              <a:t>McClave</a:t>
            </a:r>
            <a:r>
              <a:rPr lang="es-419" sz="1200" b="0" i="1" noProof="0" dirty="0">
                <a:ea typeface="ＭＳ Ｐゴシック" charset="-128"/>
                <a:cs typeface="ＭＳ Ｐゴシック" charset="-128"/>
              </a:rPr>
              <a:t> SA, </a:t>
            </a:r>
            <a:r>
              <a:rPr lang="es-419" sz="1200" b="0" i="1" noProof="0" dirty="0" err="1">
                <a:ea typeface="ＭＳ Ｐゴシック" charset="-128"/>
                <a:cs typeface="ＭＳ Ｐゴシック" charset="-128"/>
              </a:rPr>
              <a:t>Hurt</a:t>
            </a:r>
            <a:r>
              <a:rPr lang="es-419" sz="1200" b="0" i="1" noProof="0" dirty="0">
                <a:ea typeface="ＭＳ Ｐゴシック" charset="-128"/>
                <a:cs typeface="ＭＳ Ｐゴシック" charset="-128"/>
              </a:rPr>
              <a:t> RT. </a:t>
            </a:r>
            <a:r>
              <a:rPr lang="es-419" sz="1200" b="0" i="1" noProof="0" dirty="0" err="1">
                <a:ea typeface="ＭＳ Ｐゴシック" charset="-128"/>
                <a:cs typeface="ＭＳ Ｐゴシック" charset="-128"/>
              </a:rPr>
              <a:t>Clinical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guidelines</a:t>
            </a:r>
            <a:r>
              <a:rPr lang="es-419" sz="1200" b="0" i="1" noProof="0" dirty="0">
                <a:ea typeface="ＭＳ Ｐゴシック" charset="-128"/>
                <a:cs typeface="ＭＳ Ｐゴシック" charset="-128"/>
              </a:rPr>
              <a:t> and </a:t>
            </a:r>
            <a:r>
              <a:rPr lang="es-419" sz="1200" b="0" i="1" noProof="0" dirty="0" err="1">
                <a:ea typeface="ＭＳ Ｐゴシック" charset="-128"/>
                <a:cs typeface="ＭＳ Ｐゴシック" charset="-128"/>
              </a:rPr>
              <a:t>nutrition</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therapy</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better</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understanding</a:t>
            </a:r>
            <a:r>
              <a:rPr lang="es-419" sz="1200" b="0" i="1" noProof="0" dirty="0">
                <a:ea typeface="ＭＳ Ｐゴシック" charset="-128"/>
                <a:cs typeface="ＭＳ Ｐゴシック" charset="-128"/>
              </a:rPr>
              <a:t> and </a:t>
            </a:r>
            <a:r>
              <a:rPr lang="es-419" sz="1200" b="0" i="1" noProof="0" dirty="0" err="1">
                <a:ea typeface="ＭＳ Ｐゴシック" charset="-128"/>
                <a:cs typeface="ＭＳ Ｐゴシック" charset="-128"/>
              </a:rPr>
              <a:t>greater</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application</a:t>
            </a:r>
            <a:r>
              <a:rPr lang="es-419" sz="1200" b="0" i="1" noProof="0" dirty="0">
                <a:ea typeface="ＭＳ Ｐゴシック" charset="-128"/>
                <a:cs typeface="ＭＳ Ｐゴシック" charset="-128"/>
              </a:rPr>
              <a:t> to </a:t>
            </a:r>
            <a:r>
              <a:rPr lang="es-419" sz="1200" b="0" i="1" noProof="0" dirty="0" err="1">
                <a:ea typeface="ＭＳ Ｐゴシック" charset="-128"/>
                <a:cs typeface="ＭＳ Ｐゴシック" charset="-128"/>
              </a:rPr>
              <a:t>patient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care</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Crit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Care</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Clin</a:t>
            </a:r>
            <a:r>
              <a:rPr lang="es-419" sz="1200" b="0" i="1" noProof="0" dirty="0">
                <a:ea typeface="ＭＳ Ｐゴシック" charset="-128"/>
                <a:cs typeface="ＭＳ Ｐゴシック" charset="-128"/>
              </a:rPr>
              <a:t> 2010;26:451-466.</a:t>
            </a:r>
          </a:p>
          <a:p>
            <a:r>
              <a:rPr lang="es-419" sz="1200" b="0" i="1" noProof="0" dirty="0" err="1">
                <a:ea typeface="ＭＳ Ｐゴシック" charset="-128"/>
                <a:cs typeface="ＭＳ Ｐゴシック" charset="-128"/>
              </a:rPr>
              <a:t>McClave</a:t>
            </a:r>
            <a:r>
              <a:rPr lang="es-419" sz="1200" b="0" i="1" noProof="0" dirty="0">
                <a:ea typeface="ＭＳ Ｐゴシック" charset="-128"/>
                <a:cs typeface="ＭＳ Ｐゴシック" charset="-128"/>
              </a:rPr>
              <a:t> SA, </a:t>
            </a:r>
            <a:r>
              <a:rPr lang="es-419" sz="1200" b="0" i="1" noProof="0" dirty="0" err="1">
                <a:ea typeface="ＭＳ Ｐゴシック" charset="-128"/>
                <a:cs typeface="ＭＳ Ｐゴシック" charset="-128"/>
              </a:rPr>
              <a:t>Martindale</a:t>
            </a:r>
            <a:r>
              <a:rPr lang="es-419" sz="1200" b="0" i="1" noProof="0" dirty="0">
                <a:ea typeface="ＭＳ Ｐゴシック" charset="-128"/>
                <a:cs typeface="ＭＳ Ｐゴシック" charset="-128"/>
              </a:rPr>
              <a:t> RG, </a:t>
            </a:r>
            <a:r>
              <a:rPr lang="es-419" sz="1200" b="0" i="1" noProof="0" dirty="0" err="1">
                <a:ea typeface="ＭＳ Ｐゴシック" charset="-128"/>
                <a:cs typeface="ＭＳ Ｐゴシック" charset="-128"/>
              </a:rPr>
              <a:t>Vanek</a:t>
            </a:r>
            <a:r>
              <a:rPr lang="es-419" sz="1200" b="0" i="1" noProof="0" dirty="0">
                <a:ea typeface="ＭＳ Ｐゴシック" charset="-128"/>
                <a:cs typeface="ＭＳ Ｐゴシック" charset="-128"/>
              </a:rPr>
              <a:t> VW, et al. </a:t>
            </a:r>
            <a:r>
              <a:rPr lang="es-419" sz="1200" b="0" i="1" noProof="0" dirty="0" err="1">
                <a:ea typeface="ＭＳ Ｐゴシック" charset="-128"/>
                <a:cs typeface="ＭＳ Ｐゴシック" charset="-128"/>
              </a:rPr>
              <a:t>Guidelines</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for</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the</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provision</a:t>
            </a:r>
            <a:r>
              <a:rPr lang="es-419" sz="1200" b="0" i="1" noProof="0" dirty="0">
                <a:ea typeface="ＭＳ Ｐゴシック" charset="-128"/>
                <a:cs typeface="ＭＳ Ｐゴシック" charset="-128"/>
              </a:rPr>
              <a:t> and </a:t>
            </a:r>
            <a:r>
              <a:rPr lang="es-419" sz="1200" b="0" i="1" noProof="0" dirty="0" err="1">
                <a:ea typeface="ＭＳ Ｐゴシック" charset="-128"/>
                <a:cs typeface="ＭＳ Ｐゴシック" charset="-128"/>
              </a:rPr>
              <a:t>assessment</a:t>
            </a:r>
            <a:r>
              <a:rPr lang="es-419" sz="1200" b="0" i="1" noProof="0" dirty="0">
                <a:ea typeface="ＭＳ Ｐゴシック" charset="-128"/>
                <a:cs typeface="ＭＳ Ｐゴシック" charset="-128"/>
              </a:rPr>
              <a:t> of </a:t>
            </a:r>
            <a:r>
              <a:rPr lang="es-419" sz="1200" b="0" i="1" noProof="0" dirty="0" err="1">
                <a:ea typeface="ＭＳ Ｐゴシック" charset="-128"/>
                <a:cs typeface="ＭＳ Ｐゴシック" charset="-128"/>
              </a:rPr>
              <a:t>nutrition</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support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therapy</a:t>
            </a:r>
            <a:r>
              <a:rPr lang="es-419" sz="1200" b="0" i="1" noProof="0" dirty="0">
                <a:ea typeface="ＭＳ Ｐゴシック" charset="-128"/>
                <a:cs typeface="ＭＳ Ｐゴシック" charset="-128"/>
              </a:rPr>
              <a:t> in </a:t>
            </a:r>
            <a:r>
              <a:rPr lang="es-419" sz="1200" b="0" i="1" noProof="0" dirty="0" err="1">
                <a:ea typeface="ＭＳ Ｐゴシック" charset="-128"/>
                <a:cs typeface="ＭＳ Ｐゴシック" charset="-128"/>
              </a:rPr>
              <a:t>the</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adult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critically</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ill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patient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Society</a:t>
            </a:r>
            <a:r>
              <a:rPr lang="es-419" sz="1200" b="0" i="1" noProof="0" dirty="0">
                <a:ea typeface="ＭＳ Ｐゴシック" charset="-128"/>
                <a:cs typeface="ＭＳ Ｐゴシック" charset="-128"/>
              </a:rPr>
              <a:t> of </a:t>
            </a:r>
            <a:r>
              <a:rPr lang="es-419" sz="1200" b="0" i="1" noProof="0" dirty="0" err="1">
                <a:ea typeface="ＭＳ Ｐゴシック" charset="-128"/>
                <a:cs typeface="ＭＳ Ｐゴシック" charset="-128"/>
              </a:rPr>
              <a:t>Critical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Care</a:t>
            </a:r>
            <a:r>
              <a:rPr lang="es-419" sz="1200" b="0" i="1" noProof="0" dirty="0">
                <a:ea typeface="ＭＳ Ｐゴシック" charset="-128"/>
                <a:cs typeface="ＭＳ Ｐゴシック" charset="-128"/>
              </a:rPr>
              <a:t> Medicine (SCCM) and American </a:t>
            </a:r>
            <a:r>
              <a:rPr lang="es-419" sz="1200" b="0" i="1" noProof="0" dirty="0" err="1">
                <a:ea typeface="ＭＳ Ｐゴシック" charset="-128"/>
                <a:cs typeface="ＭＳ Ｐゴシック" charset="-128"/>
              </a:rPr>
              <a:t>Society</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for</a:t>
            </a:r>
            <a:r>
              <a:rPr lang="es-419" sz="1200" b="0" i="1" noProof="0" dirty="0">
                <a:ea typeface="ＭＳ Ｐゴシック" charset="-128"/>
                <a:cs typeface="ＭＳ Ｐゴシック" charset="-128"/>
              </a:rPr>
              <a:t> Parenteral and Enteral </a:t>
            </a:r>
            <a:r>
              <a:rPr lang="es-419" sz="1200" b="0" i="1" noProof="0" dirty="0" err="1">
                <a:ea typeface="ＭＳ Ｐゴシック" charset="-128"/>
                <a:cs typeface="ＭＳ Ｐゴシック" charset="-128"/>
              </a:rPr>
              <a:t>Nutrition</a:t>
            </a:r>
            <a:r>
              <a:rPr lang="es-419" sz="1200" b="0" i="1" noProof="0" dirty="0">
                <a:ea typeface="ＭＳ Ｐゴシック" charset="-128"/>
                <a:cs typeface="ＭＳ Ｐゴシック" charset="-128"/>
              </a:rPr>
              <a:t> (A.S.P.E.N.). JPEN J </a:t>
            </a:r>
            <a:r>
              <a:rPr lang="es-419" sz="1200" b="0" i="1" noProof="0" dirty="0" err="1">
                <a:ea typeface="ＭＳ Ｐゴシック" charset="-128"/>
                <a:cs typeface="ＭＳ Ｐゴシック" charset="-128"/>
              </a:rPr>
              <a:t>Parenter</a:t>
            </a:r>
            <a:r>
              <a:rPr lang="es-419" sz="1200" b="0" i="1" noProof="0" dirty="0">
                <a:ea typeface="ＭＳ Ｐゴシック" charset="-128"/>
                <a:cs typeface="ＭＳ Ｐゴシック" charset="-128"/>
              </a:rPr>
              <a:t> Enteral </a:t>
            </a:r>
            <a:r>
              <a:rPr lang="es-419" sz="1200" b="0" i="1" noProof="0" dirty="0" err="1">
                <a:ea typeface="ＭＳ Ｐゴシック" charset="-128"/>
                <a:cs typeface="ＭＳ Ｐゴシック" charset="-128"/>
              </a:rPr>
              <a:t>Nutr</a:t>
            </a:r>
            <a:r>
              <a:rPr lang="es-419" sz="1200" b="0" i="1" noProof="0" dirty="0">
                <a:ea typeface="ＭＳ Ｐゴシック" charset="-128"/>
                <a:cs typeface="ＭＳ Ｐゴシック" charset="-128"/>
              </a:rPr>
              <a:t> 2009;33:277-316.</a:t>
            </a:r>
          </a:p>
          <a:p>
            <a:r>
              <a:rPr lang="es-419" sz="1200" b="0" i="1" noProof="0" dirty="0" err="1">
                <a:ea typeface="ＭＳ Ｐゴシック" charset="-128"/>
                <a:cs typeface="ＭＳ Ｐゴシック" charset="-128"/>
              </a:rPr>
              <a:t>Update</a:t>
            </a:r>
            <a:r>
              <a:rPr lang="es-419" sz="1200" b="0" i="1" noProof="0" dirty="0">
                <a:ea typeface="ＭＳ Ｐゴシック" charset="-128"/>
                <a:cs typeface="ＭＳ Ｐゴシック" charset="-128"/>
              </a:rPr>
              <a:t> of </a:t>
            </a:r>
            <a:r>
              <a:rPr lang="es-419" sz="1200" b="0" i="1" noProof="0" dirty="0" err="1">
                <a:ea typeface="ＭＳ Ｐゴシック" charset="-128"/>
                <a:cs typeface="ＭＳ Ｐゴシック" charset="-128"/>
              </a:rPr>
              <a:t>the</a:t>
            </a:r>
            <a:r>
              <a:rPr lang="es-419" sz="1200" b="0" i="1" noProof="0" dirty="0">
                <a:ea typeface="ＭＳ Ｐゴシック" charset="-128"/>
                <a:cs typeface="ＭＳ Ｐゴシック" charset="-128"/>
              </a:rPr>
              <a:t> Canadian </a:t>
            </a:r>
            <a:r>
              <a:rPr lang="es-419" sz="1200" b="0" i="1" noProof="0" dirty="0" err="1">
                <a:ea typeface="ＭＳ Ｐゴシック" charset="-128"/>
                <a:cs typeface="ＭＳ Ｐゴシック" charset="-128"/>
              </a:rPr>
              <a:t>Clinical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Practice</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Guidelines</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for</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Nutrition</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Support</a:t>
            </a:r>
            <a:r>
              <a:rPr lang="es-419" sz="1200" b="0" i="1" noProof="0" dirty="0">
                <a:ea typeface="ＭＳ Ｐゴシック" charset="-128"/>
                <a:cs typeface="ＭＳ Ｐゴシック" charset="-128"/>
              </a:rPr>
              <a:t> in </a:t>
            </a:r>
            <a:r>
              <a:rPr lang="es-419" sz="1200" b="0" i="1" noProof="0" dirty="0" err="1">
                <a:ea typeface="ＭＳ Ｐゴシック" charset="-128"/>
                <a:cs typeface="ＭＳ Ｐゴシック" charset="-128"/>
              </a:rPr>
              <a:t>Mechanically</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Ventilated</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Critically</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Ill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Adult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Patients</a:t>
            </a:r>
            <a:r>
              <a:rPr lang="es-419" sz="1200" b="0" i="1" noProof="0" dirty="0">
                <a:ea typeface="ＭＳ Ｐゴシック" charset="-128"/>
                <a:cs typeface="ＭＳ Ｐゴシック" charset="-128"/>
              </a:rPr>
              <a:t>. www.criticalcarenutrition.com/docs/cpg/srrev.pdf. </a:t>
            </a:r>
            <a:r>
              <a:rPr lang="es-419" sz="1200" b="0" i="1" noProof="0" dirty="0" err="1">
                <a:ea typeface="ＭＳ Ｐゴシック" charset="-128"/>
                <a:cs typeface="ＭＳ Ｐゴシック" charset="-128"/>
              </a:rPr>
              <a:t>Accessed</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October</a:t>
            </a:r>
            <a:r>
              <a:rPr lang="es-419" sz="1200" b="0" i="1" noProof="0" dirty="0">
                <a:ea typeface="ＭＳ Ｐゴシック" charset="-128"/>
                <a:cs typeface="ＭＳ Ｐゴシック" charset="-128"/>
              </a:rPr>
              <a:t> 23, 2010.</a:t>
            </a:r>
            <a:endParaRPr lang="es-419" b="0" i="1" noProof="0" dirty="0">
              <a:ea typeface="ヒラギノ角ゴ Pro W3" charset="-128"/>
              <a:cs typeface="ヒラギノ角ゴ Pro W3" charset="-128"/>
            </a:endParaRPr>
          </a:p>
        </p:txBody>
      </p:sp>
    </p:spTree>
    <p:extLst>
      <p:ext uri="{BB962C8B-B14F-4D97-AF65-F5344CB8AC3E}">
        <p14:creationId xmlns:p14="http://schemas.microsoft.com/office/powerpoint/2010/main" val="279035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Este estudio prospectivo aleatorizado </a:t>
            </a:r>
            <a:r>
              <a:rPr lang="es-419" sz="1200" i="0" kern="1200" baseline="0" noProof="0" dirty="0" err="1">
                <a:solidFill>
                  <a:schemeClr val="tx1"/>
                </a:solidFill>
                <a:effectLst/>
                <a:latin typeface="Arial" charset="0"/>
                <a:ea typeface="ヒラギノ角ゴ Pro W3" pitchFamily="126" charset="-128"/>
                <a:cs typeface="ヒラギノ角ゴ Pro W3" pitchFamily="126" charset="-128"/>
              </a:rPr>
              <a:t>multicéntrico</a:t>
            </a: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 con 449 pacientes en ventilación mecánica con nutrición enteral comparó los efectos de la no medición del residuo gástrico. Se tomó como grupo estudio pacientes a quienes no se les realizaba medición de residuo gástrico y la intolerancia se evaluaba por la presencia de vómito o regurgitación manifiesta. En el grupo control se evaluó la tolerancia a la nutrición enteral mediante la medición de residuo gástrico cada 6 horas con un umbral de 250 </a:t>
            </a:r>
            <a:r>
              <a:rPr lang="es-419" sz="1200" i="0" kern="1200" baseline="0" noProof="0" dirty="0" err="1">
                <a:solidFill>
                  <a:schemeClr val="tx1"/>
                </a:solidFill>
                <a:effectLst/>
                <a:latin typeface="Arial" charset="0"/>
                <a:ea typeface="ヒラギノ角ゴ Pro W3" pitchFamily="126" charset="-128"/>
                <a:cs typeface="ヒラギノ角ゴ Pro W3" pitchFamily="126" charset="-128"/>
              </a:rPr>
              <a:t>cc.</a:t>
            </a: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 El seguimiento se realizó a 90 días. Los resultados no mostraron diferencias en los dos grupos en cuanto a mortalidad, frecuencia de neumonía asociada al ventilador (15,8% en el grupo estudio y 16,7% en el grupo control), días de ventilación mecánica, estancia en la unidad de cuidados intensivos y otros tipos de infecciones. El grupo de estudio, por el contrario, recibió aportes nutricionales significativamente mayores que el grupo estudio.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Las guías ASPEN 2016 desaconsejan la medición de residuos gástricos. Su utilización no debe extenderse por más de 48 horas en caso de decidirse su inclusión dentro de los protocolos institucionales de atención nutricional.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mn-lt"/>
                <a:ea typeface="+mn-ea"/>
                <a:cs typeface="+mn-cs"/>
              </a:rPr>
              <a:t>Pese a lo anterior, otras guías como las Canadienses y Europeas (ESPEN) continúan recomendando su uso.</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mn-lt"/>
                <a:ea typeface="+mn-ea"/>
                <a:cs typeface="+mn-cs"/>
              </a:rPr>
              <a:t>Consideración ESPEN: “Aunque la medición frecuente de residuo gástrico en pacientes asintomáticos (abdominalmente) con nutrición enteral ya instaurada es obsoleta, la estrategia de no medición no se debe generalizar durante la iniciación de la terapia nutricional enteral ni en pacientes con problemas abdominales (sintomáticos)”.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noProof="0" dirty="0"/>
          </a:p>
          <a:p>
            <a:endParaRPr lang="es-419" noProof="0" dirty="0"/>
          </a:p>
        </p:txBody>
      </p:sp>
      <p:sp>
        <p:nvSpPr>
          <p:cNvPr id="4" name="Slide Number Placeholder 3"/>
          <p:cNvSpPr>
            <a:spLocks noGrp="1"/>
          </p:cNvSpPr>
          <p:nvPr>
            <p:ph type="sldNum" sz="quarter" idx="10"/>
          </p:nvPr>
        </p:nvSpPr>
        <p:spPr/>
        <p:txBody>
          <a:bodyPr/>
          <a:lstStyle/>
          <a:p>
            <a:fld id="{7B6F6469-8FC5-D34B-91F9-19EE9DFDC56D}" type="slidenum">
              <a:rPr lang="en-US"/>
              <a:pPr/>
              <a:t>14</a:t>
            </a:fld>
            <a:endParaRPr lang="en-US"/>
          </a:p>
        </p:txBody>
      </p:sp>
    </p:spTree>
    <p:extLst>
      <p:ext uri="{BB962C8B-B14F-4D97-AF65-F5344CB8AC3E}">
        <p14:creationId xmlns:p14="http://schemas.microsoft.com/office/powerpoint/2010/main" val="133885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Es de suma importancia realizar el seguimiento al balance calórico y al aporte de proteínas.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Los médicos tienden a formular requerimientos alrededor del 80%. Los pacientes reciben en la práctica solo el 60 – 80% de lo formulado.</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Otros estudios demuestran que en las dos terceras partes de los casos las suspensiones de la nutrición enteral son innecesarias.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Las suspensiones excesivas pueden comprometer los aportes nutricionales efectivos conduciendo a malnutrición iatrogénica y predisponiendo a la aparición o agravación del íleo.</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No todos los procedimientos quirúrgicos requieren que se suspenda la nutrición enteral. Las guías de ayuno preoperatorio para pacientes con Nutrición Enteral recomiendan lo siguiente: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6 horas para todos los pacientes sin intubación </a:t>
            </a:r>
            <a:r>
              <a:rPr lang="es-CO" sz="1200" i="0" kern="1200" baseline="0" noProof="0" dirty="0" err="1">
                <a:solidFill>
                  <a:schemeClr val="tx1"/>
                </a:solidFill>
                <a:effectLst/>
                <a:latin typeface="Arial" charset="0"/>
                <a:ea typeface="ヒラギノ角ゴ Pro W3" pitchFamily="126" charset="-128"/>
                <a:cs typeface="ヒラギノ角ゴ Pro W3" pitchFamily="126" charset="-128"/>
              </a:rPr>
              <a:t>endotraqueal</a:t>
            </a: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6 horas para pacientes con intubación </a:t>
            </a:r>
            <a:r>
              <a:rPr lang="es-CO" sz="1200" i="0" kern="1200" baseline="0" noProof="0" dirty="0" err="1">
                <a:solidFill>
                  <a:schemeClr val="tx1"/>
                </a:solidFill>
                <a:effectLst/>
                <a:latin typeface="Arial" charset="0"/>
                <a:ea typeface="ヒラギノ角ゴ Pro W3" pitchFamily="126" charset="-128"/>
                <a:cs typeface="ヒラギノ角ゴ Pro W3" pitchFamily="126" charset="-128"/>
              </a:rPr>
              <a:t>endotraqueal</a:t>
            </a: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 que van a cirugía cardiovascular, abdominal o </a:t>
            </a:r>
            <a:r>
              <a:rPr lang="es-CO" sz="1200" i="0" kern="1200" baseline="0" noProof="0" dirty="0" err="1">
                <a:solidFill>
                  <a:schemeClr val="tx1"/>
                </a:solidFill>
                <a:effectLst/>
                <a:latin typeface="Arial" charset="0"/>
                <a:ea typeface="ヒラギノ角ゴ Pro W3" pitchFamily="126" charset="-128"/>
                <a:cs typeface="ヒラギノ角ゴ Pro W3" pitchFamily="126" charset="-128"/>
              </a:rPr>
              <a:t>traqueostomía</a:t>
            </a: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sz="1200" i="0" kern="1200" baseline="0" noProof="0" dirty="0">
                <a:solidFill>
                  <a:schemeClr val="tx1"/>
                </a:solidFill>
                <a:effectLst/>
                <a:latin typeface="Arial" charset="0"/>
                <a:ea typeface="ヒラギノ角ゴ Pro W3" pitchFamily="126" charset="-128"/>
                <a:cs typeface="ヒラギノ角ゴ Pro W3" pitchFamily="126" charset="-128"/>
              </a:rPr>
              <a:t>Todos los demás procedimientos quirúrgicos no requieren suspensión de la Nutrición Enteral.</a:t>
            </a:r>
          </a:p>
          <a:p>
            <a:endParaRPr lang="en-US" dirty="0"/>
          </a:p>
          <a:p>
            <a:endParaRPr lang="en-US" dirty="0"/>
          </a:p>
        </p:txBody>
      </p:sp>
      <p:sp>
        <p:nvSpPr>
          <p:cNvPr id="4" name="Slide Number Placeholder 3"/>
          <p:cNvSpPr>
            <a:spLocks noGrp="1"/>
          </p:cNvSpPr>
          <p:nvPr>
            <p:ph type="sldNum" sz="quarter" idx="10"/>
          </p:nvPr>
        </p:nvSpPr>
        <p:spPr/>
        <p:txBody>
          <a:bodyPr/>
          <a:lstStyle/>
          <a:p>
            <a:fld id="{7B6F6469-8FC5-D34B-91F9-19EE9DFDC56D}" type="slidenum">
              <a:rPr lang="en-US"/>
              <a:pPr/>
              <a:t>15</a:t>
            </a:fld>
            <a:endParaRPr lang="en-US"/>
          </a:p>
        </p:txBody>
      </p:sp>
    </p:spTree>
    <p:extLst>
      <p:ext uri="{BB962C8B-B14F-4D97-AF65-F5344CB8AC3E}">
        <p14:creationId xmlns:p14="http://schemas.microsoft.com/office/powerpoint/2010/main" val="249024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lnSpc>
                <a:spcPct val="90000"/>
              </a:lnSpc>
            </a:pPr>
            <a:r>
              <a:rPr lang="es-419" b="0" i="0" noProof="0" dirty="0">
                <a:ea typeface="ヒラギノ角ゴ Pro W3" charset="-128"/>
                <a:cs typeface="ヒラギノ角ゴ Pro W3" charset="-128"/>
              </a:rPr>
              <a:t>La nutrición sub-óptima es frecuente en pacientes de nutrición enteral en la UCI afectando negativamente los desenlaces de la atención.</a:t>
            </a:r>
          </a:p>
          <a:p>
            <a:pPr>
              <a:lnSpc>
                <a:spcPct val="90000"/>
              </a:lnSpc>
            </a:pPr>
            <a:r>
              <a:rPr lang="es-419" b="0" i="0" noProof="0" dirty="0">
                <a:ea typeface="ヒラギノ角ゴ Pro W3" charset="-128"/>
                <a:cs typeface="ヒラギノ角ゴ Pro W3" charset="-128"/>
              </a:rPr>
              <a:t>Este estudio retrospectivo comparó pacientes adultos con ventilación mecánica por más de 48 horas y nutrición enteral por más de 72 horas durante los 12 primeros días de estancia en la UCI, en dos grupos:</a:t>
            </a:r>
          </a:p>
          <a:p>
            <a:pPr>
              <a:lnSpc>
                <a:spcPct val="90000"/>
              </a:lnSpc>
            </a:pPr>
            <a:endParaRPr lang="es-419" b="0" i="0" noProof="0" dirty="0">
              <a:ea typeface="ヒラギノ角ゴ Pro W3" charset="-128"/>
              <a:cs typeface="ヒラギノ角ゴ Pro W3" charset="-128"/>
            </a:endParaRPr>
          </a:p>
          <a:p>
            <a:pPr>
              <a:lnSpc>
                <a:spcPct val="90000"/>
              </a:lnSpc>
            </a:pPr>
            <a:r>
              <a:rPr lang="es-419" b="0" i="0" noProof="0" dirty="0">
                <a:ea typeface="ヒラギノ角ゴ Pro W3" charset="-128"/>
                <a:cs typeface="ヒラギノ角ゴ Pro W3" charset="-128"/>
              </a:rPr>
              <a:t>Nutrición enteral administrada con base en volumen (</a:t>
            </a:r>
            <a:r>
              <a:rPr lang="es-419" b="0" i="0" noProof="0" dirty="0" err="1">
                <a:ea typeface="ヒラギノ角ゴ Pro W3" charset="-128"/>
                <a:cs typeface="ヒラギノ角ゴ Pro W3" charset="-128"/>
              </a:rPr>
              <a:t>NEBVol</a:t>
            </a:r>
            <a:r>
              <a:rPr lang="es-419" b="0" i="0" noProof="0" dirty="0">
                <a:ea typeface="ヒラギノ角ゴ Pro W3" charset="-128"/>
                <a:cs typeface="ヒラギノ角ゴ Pro W3" charset="-128"/>
              </a:rPr>
              <a:t>)</a:t>
            </a:r>
          </a:p>
          <a:p>
            <a:pPr>
              <a:lnSpc>
                <a:spcPct val="90000"/>
              </a:lnSpc>
            </a:pPr>
            <a:r>
              <a:rPr lang="es-419" b="0" i="0" noProof="0" dirty="0">
                <a:ea typeface="ヒラギノ角ゴ Pro W3" charset="-128"/>
                <a:cs typeface="ヒラギノ角ゴ Pro W3" charset="-128"/>
              </a:rPr>
              <a:t>Nutrición enteral administrada con base en velocidad (</a:t>
            </a:r>
            <a:r>
              <a:rPr lang="es-419" b="0" i="0" noProof="0" dirty="0" err="1">
                <a:ea typeface="ヒラギノ角ゴ Pro W3" charset="-128"/>
                <a:cs typeface="ヒラギノ角ゴ Pro W3" charset="-128"/>
              </a:rPr>
              <a:t>NEBVel</a:t>
            </a:r>
            <a:r>
              <a:rPr lang="es-419" b="0" i="0" noProof="0" dirty="0">
                <a:ea typeface="ヒラギノ角ゴ Pro W3" charset="-128"/>
                <a:cs typeface="ヒラギノ角ゴ Pro W3" charset="-128"/>
              </a:rPr>
              <a:t>)</a:t>
            </a:r>
          </a:p>
          <a:p>
            <a:pPr>
              <a:lnSpc>
                <a:spcPct val="90000"/>
              </a:lnSpc>
            </a:pPr>
            <a:endParaRPr lang="es-419" b="0" i="0" noProof="0" dirty="0">
              <a:ea typeface="ヒラギノ角ゴ Pro W3" charset="-128"/>
              <a:cs typeface="ヒラギノ角ゴ Pro W3" charset="-128"/>
            </a:endParaRPr>
          </a:p>
          <a:p>
            <a:pPr>
              <a:lnSpc>
                <a:spcPct val="90000"/>
              </a:lnSpc>
            </a:pPr>
            <a:r>
              <a:rPr lang="es-419" b="0" i="0" noProof="0" dirty="0">
                <a:ea typeface="ヒラギノ角ゴ Pro W3" charset="-128"/>
                <a:cs typeface="ヒラギノ角ゴ Pro W3" charset="-128"/>
              </a:rPr>
              <a:t>Resultados: </a:t>
            </a:r>
          </a:p>
          <a:p>
            <a:pPr marL="171450" indent="-171450">
              <a:lnSpc>
                <a:spcPct val="90000"/>
              </a:lnSpc>
              <a:buFontTx/>
              <a:buChar char="-"/>
            </a:pPr>
            <a:r>
              <a:rPr lang="es-419" b="0" i="0" noProof="0" dirty="0">
                <a:ea typeface="ヒラギノ角ゴ Pro W3" charset="-128"/>
                <a:cs typeface="ヒラギノ角ゴ Pro W3" charset="-128"/>
              </a:rPr>
              <a:t>Energía administrada (calorías) igual a la prescrita:  </a:t>
            </a:r>
            <a:r>
              <a:rPr lang="es-419" b="0" i="0" noProof="0" dirty="0" err="1">
                <a:ea typeface="ヒラギノ角ゴ Pro W3" charset="-128"/>
                <a:cs typeface="ヒラギノ角ゴ Pro W3" charset="-128"/>
              </a:rPr>
              <a:t>NEBVol</a:t>
            </a:r>
            <a:r>
              <a:rPr lang="es-419" b="0" i="0" noProof="0" dirty="0">
                <a:ea typeface="ヒラギノ角ゴ Pro W3" charset="-128"/>
                <a:cs typeface="ヒラギノ角ゴ Pro W3" charset="-128"/>
              </a:rPr>
              <a:t> 79,6% </a:t>
            </a:r>
            <a:r>
              <a:rPr lang="es-419" b="0" i="0" noProof="0" dirty="0" err="1">
                <a:ea typeface="ヒラギノ角ゴ Pro W3" charset="-128"/>
                <a:cs typeface="ヒラギノ角ゴ Pro W3" charset="-128"/>
              </a:rPr>
              <a:t>NEBVel</a:t>
            </a:r>
            <a:r>
              <a:rPr lang="es-419" b="0" i="0" noProof="0" dirty="0">
                <a:ea typeface="ヒラギノ角ゴ Pro W3" charset="-128"/>
                <a:cs typeface="ヒラギノ角ゴ Pro W3" charset="-128"/>
              </a:rPr>
              <a:t> 67,6% (p&lt;0,001).</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lang="es-419" b="0" i="0" noProof="0" dirty="0">
                <a:ea typeface="ヒラギノ角ゴ Pro W3" charset="-128"/>
                <a:cs typeface="ヒラギノ角ゴ Pro W3" charset="-128"/>
              </a:rPr>
              <a:t>Proteína administrada igual a la prescrita:  </a:t>
            </a:r>
            <a:r>
              <a:rPr lang="es-419" b="0" i="0" noProof="0" dirty="0" err="1">
                <a:ea typeface="ヒラギノ角ゴ Pro W3" charset="-128"/>
                <a:cs typeface="ヒラギノ角ゴ Pro W3" charset="-128"/>
              </a:rPr>
              <a:t>NEBVol</a:t>
            </a:r>
            <a:r>
              <a:rPr lang="es-419" b="0" i="0" noProof="0" dirty="0">
                <a:ea typeface="ヒラギノ角ゴ Pro W3" charset="-128"/>
                <a:cs typeface="ヒラギノ角ゴ Pro W3" charset="-128"/>
              </a:rPr>
              <a:t> 79,3% </a:t>
            </a:r>
            <a:r>
              <a:rPr lang="es-419" b="0" i="0" noProof="0" dirty="0" err="1">
                <a:ea typeface="ヒラギノ角ゴ Pro W3" charset="-128"/>
                <a:cs typeface="ヒラギノ角ゴ Pro W3" charset="-128"/>
              </a:rPr>
              <a:t>NEBVel</a:t>
            </a:r>
            <a:r>
              <a:rPr lang="es-419" b="0" i="0" noProof="0" dirty="0">
                <a:ea typeface="ヒラギノ角ゴ Pro W3" charset="-128"/>
                <a:cs typeface="ヒラギノ角ゴ Pro W3" charset="-128"/>
              </a:rPr>
              <a:t> 68,3% (p&lt;0,001).</a:t>
            </a:r>
          </a:p>
          <a:p>
            <a:pPr marL="0" marR="0" lvl="0" indent="0" algn="l" defTabSz="914400" rtl="0" eaLnBrk="1" fontAlgn="auto" latinLnBrk="0" hangingPunct="1">
              <a:lnSpc>
                <a:spcPct val="90000"/>
              </a:lnSpc>
              <a:spcBef>
                <a:spcPts val="0"/>
              </a:spcBef>
              <a:spcAft>
                <a:spcPts val="0"/>
              </a:spcAft>
              <a:buClrTx/>
              <a:buSzTx/>
              <a:buFontTx/>
              <a:buNone/>
              <a:tabLst/>
              <a:defRPr/>
            </a:pPr>
            <a:endParaRPr lang="es-419" b="0" i="0" noProof="0" dirty="0">
              <a:ea typeface="ヒラギノ角ゴ Pro W3" charset="-128"/>
              <a:cs typeface="ヒラギノ角ゴ Pro W3" charset="-128"/>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s-419" b="0" i="0" noProof="0" dirty="0">
                <a:ea typeface="ヒラギノ角ゴ Pro W3" charset="-128"/>
                <a:cs typeface="ヒラギノ角ゴ Pro W3" charset="-128"/>
              </a:rPr>
              <a:t>El análisis de regresión múltiple reveló un incremento significativo en el grupo de </a:t>
            </a:r>
            <a:r>
              <a:rPr lang="es-419" b="0" i="0" noProof="0" dirty="0" err="1">
                <a:ea typeface="ヒラギノ角ゴ Pro W3" charset="-128"/>
                <a:cs typeface="ヒラギノ角ゴ Pro W3" charset="-128"/>
              </a:rPr>
              <a:t>NEBVol</a:t>
            </a:r>
            <a:r>
              <a:rPr lang="es-419" b="0" i="0" noProof="0" dirty="0">
                <a:ea typeface="ヒラギノ角ゴ Pro W3" charset="-128"/>
                <a:cs typeface="ヒラギノ角ゴ Pro W3" charset="-128"/>
              </a:rPr>
              <a:t> en el aporte de energía del 8,9% (p=0,002) y del 7,7% en el aporte de proteína (p=0,004), una vez se realizaron los ajustes por las variables edad, APACHE II, duración y día de iniciación de la nutrición enteral.</a:t>
            </a:r>
          </a:p>
          <a:p>
            <a:pPr marL="0" marR="0" lvl="0" indent="0" algn="l" defTabSz="914400" rtl="0" eaLnBrk="1" fontAlgn="auto" latinLnBrk="0" hangingPunct="1">
              <a:lnSpc>
                <a:spcPct val="90000"/>
              </a:lnSpc>
              <a:spcBef>
                <a:spcPts val="0"/>
              </a:spcBef>
              <a:spcAft>
                <a:spcPts val="0"/>
              </a:spcAft>
              <a:buClrTx/>
              <a:buSzTx/>
              <a:buFontTx/>
              <a:buNone/>
              <a:tabLst/>
              <a:defRPr/>
            </a:pPr>
            <a:r>
              <a:rPr lang="es-419" b="0" i="0" noProof="0" dirty="0">
                <a:ea typeface="ヒラギノ角ゴ Pro W3" charset="-128"/>
                <a:cs typeface="ヒラギノ角ゴ Pro W3" charset="-128"/>
              </a:rPr>
              <a:t>No hubo diferencias en los dos grupos en cuanto a la variabilidad glicémica (p=0,99) y a los episodios de hiperglicemia (p=0,40).</a:t>
            </a:r>
          </a:p>
          <a:p>
            <a:pPr marL="0" marR="0" lvl="0" indent="0" algn="l" defTabSz="914400" rtl="0" eaLnBrk="1" fontAlgn="auto" latinLnBrk="0" hangingPunct="1">
              <a:lnSpc>
                <a:spcPct val="90000"/>
              </a:lnSpc>
              <a:spcBef>
                <a:spcPts val="0"/>
              </a:spcBef>
              <a:spcAft>
                <a:spcPts val="0"/>
              </a:spcAft>
              <a:buClrTx/>
              <a:buSzTx/>
              <a:buFontTx/>
              <a:buNone/>
              <a:tabLst/>
              <a:defRPr/>
            </a:pPr>
            <a:endParaRPr lang="es-419" b="0" i="0" noProof="0" dirty="0">
              <a:ea typeface="ヒラギノ角ゴ Pro W3" charset="-128"/>
              <a:cs typeface="ヒラギノ角ゴ Pro W3" charset="-128"/>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s-419" b="0" i="0" noProof="0" dirty="0">
                <a:ea typeface="ヒラギノ角ゴ Pro W3" charset="-128"/>
                <a:cs typeface="ヒラギノ角ゴ Pro W3" charset="-128"/>
              </a:rPr>
              <a:t>Conclusión: la </a:t>
            </a:r>
            <a:r>
              <a:rPr lang="es-419" b="0" i="0" noProof="0" dirty="0" err="1">
                <a:ea typeface="ヒラギノ角ゴ Pro W3" charset="-128"/>
                <a:cs typeface="ヒラギノ角ゴ Pro W3" charset="-128"/>
              </a:rPr>
              <a:t>NEBVol</a:t>
            </a:r>
            <a:r>
              <a:rPr lang="es-419" b="0" i="0" noProof="0" dirty="0">
                <a:ea typeface="ヒラギノ角ゴ Pro W3" charset="-128"/>
                <a:cs typeface="ヒラギノ角ゴ Pro W3" charset="-128"/>
              </a:rPr>
              <a:t> es una estrategia efectiva para mejorar los aportes nutricionales en la UCI. De igual manera, es segura al no afectar el control glicémico de los pacientes.</a:t>
            </a:r>
          </a:p>
          <a:p>
            <a:pPr marL="0" marR="0" lvl="0" indent="0" algn="l" defTabSz="914400" rtl="0" eaLnBrk="1" fontAlgn="auto" latinLnBrk="0" hangingPunct="1">
              <a:lnSpc>
                <a:spcPct val="90000"/>
              </a:lnSpc>
              <a:spcBef>
                <a:spcPts val="0"/>
              </a:spcBef>
              <a:spcAft>
                <a:spcPts val="0"/>
              </a:spcAft>
              <a:buClrTx/>
              <a:buSzTx/>
              <a:buFontTx/>
              <a:buNone/>
              <a:tabLst/>
              <a:defRPr/>
            </a:pPr>
            <a:endParaRPr lang="es-419" b="0" i="0" noProof="0" dirty="0">
              <a:ea typeface="ヒラギノ角ゴ Pro W3" charset="-128"/>
              <a:cs typeface="ヒラギノ角ゴ Pro W3" charset="-128"/>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Roberts s, et al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Volume-Based</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vs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Rate-Based</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Enteral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Nutrition</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in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the</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Intensive</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Care</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Unit</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Impact</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on</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Nutrition</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Delivery</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and </a:t>
            </a:r>
            <a:r>
              <a:rPr lang="es-419" sz="1200" i="1" noProof="0" dirty="0" err="1">
                <a:solidFill>
                  <a:schemeClr val="accent1">
                    <a:lumMod val="75000"/>
                  </a:schemeClr>
                </a:solidFill>
                <a:latin typeface="Arial" panose="020B0604020202020204" pitchFamily="34" charset="0"/>
                <a:ea typeface="ＭＳ Ｐゴシック" charset="-128"/>
                <a:cs typeface="Arial" panose="020B0604020202020204" pitchFamily="34" charset="0"/>
              </a:rPr>
              <a:t>Glycemic</a:t>
            </a:r>
            <a:r>
              <a:rPr lang="es-419" sz="1200" i="1" noProof="0" dirty="0">
                <a:solidFill>
                  <a:schemeClr val="accent1">
                    <a:lumMod val="75000"/>
                  </a:schemeClr>
                </a:solidFill>
                <a:latin typeface="Arial" panose="020B0604020202020204" pitchFamily="34" charset="0"/>
                <a:ea typeface="ＭＳ Ｐゴシック" charset="-128"/>
                <a:cs typeface="Arial" panose="020B0604020202020204" pitchFamily="34" charset="0"/>
              </a:rPr>
              <a:t> Control JPEN 2019, 43(3):365-375</a:t>
            </a:r>
            <a:endParaRPr lang="es-419" b="0" i="0" noProof="0" dirty="0">
              <a:ea typeface="ヒラギノ角ゴ Pro W3" charset="-128"/>
              <a:cs typeface="ヒラギノ角ゴ Pro W3" charset="-128"/>
            </a:endParaRPr>
          </a:p>
          <a:p>
            <a:pPr marL="171450" indent="-171450">
              <a:lnSpc>
                <a:spcPct val="90000"/>
              </a:lnSpc>
              <a:buFontTx/>
              <a:buChar char="-"/>
            </a:pPr>
            <a:endParaRPr lang="es-419" b="0" i="0" noProof="0" dirty="0">
              <a:ea typeface="ヒラギノ角ゴ Pro W3" charset="-128"/>
              <a:cs typeface="ヒラギノ角ゴ Pro W3" charset="-128"/>
            </a:endParaRPr>
          </a:p>
          <a:p>
            <a:pPr marL="171450" indent="-171450">
              <a:lnSpc>
                <a:spcPct val="90000"/>
              </a:lnSpc>
              <a:buFontTx/>
              <a:buChar char="-"/>
            </a:pPr>
            <a:endParaRPr lang="es-419" b="0" i="0" noProof="0" dirty="0">
              <a:ea typeface="ヒラギノ角ゴ Pro W3" charset="-128"/>
              <a:cs typeface="ヒラギノ角ゴ Pro W3" charset="-128"/>
            </a:endParaRPr>
          </a:p>
          <a:p>
            <a:pPr>
              <a:lnSpc>
                <a:spcPct val="90000"/>
              </a:lnSpc>
            </a:pPr>
            <a:endParaRPr lang="es-419" b="0" i="0" noProof="0" dirty="0">
              <a:ea typeface="ヒラギノ角ゴ Pro W3" charset="-128"/>
              <a:cs typeface="ヒラギノ角ゴ Pro W3" charset="-128"/>
            </a:endParaRPr>
          </a:p>
        </p:txBody>
      </p:sp>
      <p:sp>
        <p:nvSpPr>
          <p:cNvPr id="52228" name="Slide Number Placeholder 3"/>
          <p:cNvSpPr>
            <a:spLocks noGrp="1"/>
          </p:cNvSpPr>
          <p:nvPr>
            <p:ph type="sldNum" sz="quarter" idx="5"/>
          </p:nvPr>
        </p:nvSpPr>
        <p:spPr>
          <a:noFill/>
        </p:spPr>
        <p:txBody>
          <a:bodyPr/>
          <a:lstStyle/>
          <a:p>
            <a:fld id="{0F90D17F-43A6-8846-9E34-167CC874877F}" type="slidenum">
              <a:rPr lang="en-US"/>
              <a:pPr/>
              <a:t>16</a:t>
            </a:fld>
            <a:endParaRPr lang="en-US"/>
          </a:p>
        </p:txBody>
      </p:sp>
    </p:spTree>
    <p:extLst>
      <p:ext uri="{BB962C8B-B14F-4D97-AF65-F5344CB8AC3E}">
        <p14:creationId xmlns:p14="http://schemas.microsoft.com/office/powerpoint/2010/main" val="68862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lnSpc>
                <a:spcPct val="90000"/>
              </a:lnSpc>
            </a:pPr>
            <a:r>
              <a:rPr lang="es-419" noProof="0" dirty="0">
                <a:ea typeface="ヒラギノ角ゴ Pro W3" charset="-128"/>
                <a:cs typeface="ヒラギノ角ゴ Pro W3" charset="-128"/>
              </a:rPr>
              <a:t>Los síntomas de intolerancia gastrointestinal surgen entre los pacientes con enfermedades críticas debido a varios motivos. La falla gastrointestinal puede variar desde ser una condición </a:t>
            </a:r>
            <a:r>
              <a:rPr lang="es-419" noProof="0" dirty="0" err="1">
                <a:ea typeface="ヒラギノ角ゴ Pro W3" charset="-128"/>
                <a:cs typeface="ヒラギノ角ゴ Pro W3" charset="-128"/>
              </a:rPr>
              <a:t>autolimitada</a:t>
            </a:r>
            <a:r>
              <a:rPr lang="es-419" noProof="0" dirty="0">
                <a:ea typeface="ヒラギノ角ゴ Pro W3" charset="-128"/>
                <a:cs typeface="ヒラギノ角ゴ Pro W3" charset="-128"/>
              </a:rPr>
              <a:t> de una actividad peristáltica intestinal desordenada, hasta una condición grave como ser un componente del síndrome de disfunción múltiple de órganos.</a:t>
            </a:r>
          </a:p>
          <a:p>
            <a:pPr>
              <a:lnSpc>
                <a:spcPct val="90000"/>
              </a:lnSpc>
            </a:pPr>
            <a:r>
              <a:rPr lang="es-419" noProof="0" dirty="0">
                <a:ea typeface="ヒラギノ角ゴ Pro W3" charset="-128"/>
                <a:cs typeface="ヒラギノ角ゴ Pro W3" charset="-128"/>
              </a:rPr>
              <a:t>Aunque frecuentemente se responsabiliza a la fórmula en los casos de problemas gastrointestinales en pacientes alimentados por sonda, se deben considerar también otros factores:</a:t>
            </a:r>
          </a:p>
          <a:p>
            <a:pPr indent="97200">
              <a:lnSpc>
                <a:spcPct val="90000"/>
              </a:lnSpc>
              <a:buFont typeface="Arial"/>
              <a:buChar char="•"/>
            </a:pPr>
            <a:r>
              <a:rPr lang="es-419" noProof="0" dirty="0">
                <a:ea typeface="ヒラギノ角ゴ Pro W3" charset="-128"/>
                <a:cs typeface="ヒラギノ角ゴ Pro W3" charset="-128"/>
              </a:rPr>
              <a:t>La disfunción de la motilidad gastrointestinal durante el estado crítico</a:t>
            </a:r>
          </a:p>
          <a:p>
            <a:pPr indent="97200">
              <a:lnSpc>
                <a:spcPct val="90000"/>
              </a:lnSpc>
              <a:buFont typeface="Arial"/>
              <a:buChar char="•"/>
            </a:pPr>
            <a:r>
              <a:rPr lang="es-419" noProof="0" dirty="0">
                <a:ea typeface="ヒラギノ角ゴ Pro W3" charset="-128"/>
                <a:cs typeface="ヒラギノ角ゴ Pro W3" charset="-128"/>
              </a:rPr>
              <a:t>Diagnósticos asociados con retardo del vaciamiento gástrico (por ejemplo, quemaduras, traumatismo craneoencefálico, o hipertensión </a:t>
            </a:r>
            <a:r>
              <a:rPr lang="es-419" noProof="0" dirty="0" err="1">
                <a:ea typeface="ヒラギノ角ゴ Pro W3" charset="-128"/>
                <a:cs typeface="ヒラギノ角ゴ Pro W3" charset="-128"/>
              </a:rPr>
              <a:t>endocraneana</a:t>
            </a:r>
            <a:r>
              <a:rPr lang="es-419" noProof="0" dirty="0">
                <a:ea typeface="ヒラギノ角ゴ Pro W3" charset="-128"/>
                <a:cs typeface="ヒラギノ角ゴ Pro W3" charset="-128"/>
              </a:rPr>
              <a:t> de otra causa, sepsis y traumatismo múltiple)</a:t>
            </a:r>
          </a:p>
          <a:p>
            <a:pPr indent="97200">
              <a:lnSpc>
                <a:spcPct val="90000"/>
              </a:lnSpc>
              <a:buFont typeface="Arial"/>
              <a:buChar char="•"/>
            </a:pPr>
            <a:r>
              <a:rPr lang="es-419" noProof="0" dirty="0">
                <a:ea typeface="ヒラギノ角ゴ Pro W3" charset="-128"/>
                <a:cs typeface="ヒラギノ角ゴ Pro W3" charset="-128"/>
              </a:rPr>
              <a:t>Edad del paciente</a:t>
            </a:r>
          </a:p>
          <a:p>
            <a:pPr indent="97200">
              <a:lnSpc>
                <a:spcPct val="90000"/>
              </a:lnSpc>
              <a:buFont typeface="Arial"/>
              <a:buChar char="•"/>
            </a:pPr>
            <a:r>
              <a:rPr lang="es-419" noProof="0" dirty="0">
                <a:ea typeface="ヒラギノ角ゴ Pro W3" charset="-128"/>
                <a:cs typeface="ヒラギノ角ゴ Pro W3" charset="-128"/>
              </a:rPr>
              <a:t>Condiciones gastrointestinales preexistentes, crónicas o agudas, incluida la </a:t>
            </a:r>
            <a:r>
              <a:rPr lang="es-419" noProof="0" dirty="0" err="1">
                <a:ea typeface="ヒラギノ角ゴ Pro W3" charset="-128"/>
                <a:cs typeface="ヒラギノ角ゴ Pro W3" charset="-128"/>
              </a:rPr>
              <a:t>gastroparesia</a:t>
            </a:r>
            <a:r>
              <a:rPr lang="es-419" noProof="0" dirty="0">
                <a:ea typeface="ヒラギノ角ゴ Pro W3" charset="-128"/>
                <a:cs typeface="ヒラギノ角ゴ Pro W3" charset="-128"/>
              </a:rPr>
              <a:t> asociada con la hiperglicemia</a:t>
            </a:r>
          </a:p>
          <a:p>
            <a:pPr indent="97200">
              <a:lnSpc>
                <a:spcPct val="90000"/>
              </a:lnSpc>
              <a:buFont typeface="Arial"/>
              <a:buChar char="•"/>
            </a:pPr>
            <a:r>
              <a:rPr lang="es-419" noProof="0" dirty="0">
                <a:ea typeface="ヒラギノ角ゴ Pro W3" charset="-128"/>
                <a:cs typeface="ヒラギノ角ゴ Pro W3" charset="-128"/>
              </a:rPr>
              <a:t>Los medicamentos utilizados en los pacientes con enfermedades críticas pueden retrasar el vaciamiento gástrico (sedantes, analgésicos, agentes</a:t>
            </a:r>
            <a:r>
              <a:rPr lang="es-419" baseline="0" noProof="0" dirty="0">
                <a:ea typeface="ヒラギノ角ゴ Pro W3" charset="-128"/>
                <a:cs typeface="ヒラギノ角ゴ Pro W3" charset="-128"/>
              </a:rPr>
              <a:t> </a:t>
            </a:r>
            <a:r>
              <a:rPr lang="es-419" noProof="0" dirty="0" err="1">
                <a:ea typeface="ヒラギノ角ゴ Pro W3" charset="-128"/>
                <a:cs typeface="ヒラギノ角ゴ Pro W3" charset="-128"/>
              </a:rPr>
              <a:t>vasopresores</a:t>
            </a:r>
            <a:r>
              <a:rPr lang="es-419" noProof="0" dirty="0">
                <a:ea typeface="ヒラギノ角ゴ Pro W3" charset="-128"/>
                <a:cs typeface="ヒラギノ角ゴ Pro W3" charset="-128"/>
              </a:rPr>
              <a:t>) Los medicamentos </a:t>
            </a:r>
            <a:r>
              <a:rPr lang="es-419" noProof="0" dirty="0" err="1">
                <a:ea typeface="ヒラギノ角ゴ Pro W3" charset="-128"/>
                <a:cs typeface="ヒラギノ角ゴ Pro W3" charset="-128"/>
              </a:rPr>
              <a:t>hiperosmolares</a:t>
            </a:r>
            <a:r>
              <a:rPr lang="es-419" baseline="0" noProof="0" dirty="0">
                <a:ea typeface="ヒラギノ角ゴ Pro W3" charset="-128"/>
                <a:cs typeface="ヒラギノ角ゴ Pro W3" charset="-128"/>
              </a:rPr>
              <a:t> </a:t>
            </a:r>
            <a:r>
              <a:rPr lang="es-419" noProof="0" dirty="0">
                <a:ea typeface="ヒラギノ角ゴ Pro W3" charset="-128"/>
                <a:cs typeface="ヒラギノ角ゴ Pro W3" charset="-128"/>
              </a:rPr>
              <a:t>como elíxires, magnesio, potasio o los compuestos que contienen sorbitol, pueden causar diarrea</a:t>
            </a:r>
            <a:r>
              <a:rPr lang="es-419" baseline="0" noProof="0" dirty="0">
                <a:ea typeface="ヒラギノ角ゴ Pro W3" charset="-128"/>
                <a:cs typeface="ヒラギノ角ゴ Pro W3" charset="-128"/>
              </a:rPr>
              <a:t> </a:t>
            </a:r>
            <a:r>
              <a:rPr lang="es-419" noProof="0" dirty="0">
                <a:ea typeface="ヒラギノ角ゴ Pro W3" charset="-128"/>
                <a:cs typeface="ヒラギノ角ゴ Pro W3" charset="-128"/>
              </a:rPr>
              <a:t>osmótica. Los antibióticos pueden alterar la flora bacteriana normal  y conducir a diarrea</a:t>
            </a:r>
          </a:p>
          <a:p>
            <a:pPr indent="97200">
              <a:lnSpc>
                <a:spcPct val="90000"/>
              </a:lnSpc>
              <a:buFont typeface="Arial"/>
              <a:buChar char="•"/>
            </a:pPr>
            <a:r>
              <a:rPr lang="es-419" noProof="0" dirty="0">
                <a:ea typeface="ヒラギノ角ゴ Pro W3" charset="-128"/>
                <a:cs typeface="ヒラギノ角ゴ Pro W3" charset="-128"/>
              </a:rPr>
              <a:t>Atrofia del tracto gastrointestinal por desuso</a:t>
            </a:r>
          </a:p>
          <a:p>
            <a:pPr>
              <a:lnSpc>
                <a:spcPct val="90000"/>
              </a:lnSpc>
            </a:pPr>
            <a:endParaRPr lang="es-419" noProof="0" dirty="0">
              <a:ea typeface="ヒラギノ角ゴ Pro W3" charset="-128"/>
              <a:cs typeface="ヒラギノ角ゴ Pro W3" charset="-128"/>
            </a:endParaRPr>
          </a:p>
          <a:p>
            <a:pPr>
              <a:lnSpc>
                <a:spcPct val="90000"/>
              </a:lnSpc>
            </a:pPr>
            <a:r>
              <a:rPr lang="es-419" b="0" i="1" noProof="0" dirty="0" err="1">
                <a:ea typeface="ヒラギノ角ゴ Pro W3" charset="-128"/>
                <a:cs typeface="ヒラギノ角ゴ Pro W3" charset="-128"/>
              </a:rPr>
              <a:t>Deane</a:t>
            </a:r>
            <a:r>
              <a:rPr lang="es-419" b="0" i="1" noProof="0" dirty="0">
                <a:ea typeface="ヒラギノ角ゴ Pro W3" charset="-128"/>
                <a:cs typeface="ヒラギノ角ゴ Pro W3" charset="-128"/>
              </a:rPr>
              <a:t> A, Chapman MJ, </a:t>
            </a:r>
            <a:r>
              <a:rPr lang="es-419" b="0" i="1" noProof="0" dirty="0" err="1">
                <a:ea typeface="ヒラギノ角ゴ Pro W3" charset="-128"/>
                <a:cs typeface="ヒラギノ角ゴ Pro W3" charset="-128"/>
              </a:rPr>
              <a:t>Fraser</a:t>
            </a:r>
            <a:r>
              <a:rPr lang="es-419" b="0" i="1" noProof="0" dirty="0">
                <a:ea typeface="ヒラギノ角ゴ Pro W3" charset="-128"/>
                <a:cs typeface="ヒラギノ角ゴ Pro W3" charset="-128"/>
              </a:rPr>
              <a:t> RJ, et al. </a:t>
            </a:r>
            <a:r>
              <a:rPr lang="es-419" b="0" i="1" noProof="0" dirty="0" err="1">
                <a:ea typeface="ヒラギノ角ゴ Pro W3" charset="-128"/>
                <a:cs typeface="ヒラギノ角ゴ Pro W3" charset="-128"/>
              </a:rPr>
              <a:t>Mechanisms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underlying</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feed</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intolerance</a:t>
            </a:r>
            <a:r>
              <a:rPr lang="es-419" b="0" i="1" noProof="0" dirty="0">
                <a:ea typeface="ヒラギノ角ゴ Pro W3" charset="-128"/>
                <a:cs typeface="ヒラギノ角ゴ Pro W3" charset="-128"/>
              </a:rPr>
              <a:t> in </a:t>
            </a:r>
            <a:r>
              <a:rPr lang="es-419" b="0" i="1" noProof="0" dirty="0" err="1">
                <a:ea typeface="ヒラギノ角ゴ Pro W3" charset="-128"/>
                <a:cs typeface="ヒラギノ角ゴ Pro W3" charset="-128"/>
              </a:rPr>
              <a:t>the</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critically</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ill</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implications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for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treatment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World</a:t>
            </a:r>
            <a:r>
              <a:rPr lang="es-419" b="0" i="1" noProof="0" dirty="0">
                <a:ea typeface="ヒラギノ角ゴ Pro W3" charset="-128"/>
                <a:cs typeface="ヒラギノ角ゴ Pro W3" charset="-128"/>
              </a:rPr>
              <a:t> J </a:t>
            </a:r>
            <a:r>
              <a:rPr lang="es-419" b="0" i="1" noProof="0" dirty="0" err="1">
                <a:ea typeface="ヒラギノ角ゴ Pro W3" charset="-128"/>
                <a:cs typeface="ヒラギノ角ゴ Pro W3" charset="-128"/>
              </a:rPr>
              <a:t>Gastroenterol</a:t>
            </a:r>
            <a:r>
              <a:rPr lang="es-419" b="0" i="1" noProof="0" dirty="0">
                <a:ea typeface="ヒラギノ角ゴ Pro W3" charset="-128"/>
                <a:cs typeface="ヒラギノ角ゴ Pro W3" charset="-128"/>
              </a:rPr>
              <a:t> 2007;13:3909-3917.</a:t>
            </a:r>
          </a:p>
          <a:p>
            <a:pPr>
              <a:lnSpc>
                <a:spcPct val="90000"/>
              </a:lnSpc>
            </a:pPr>
            <a:r>
              <a:rPr lang="es-419" b="0" i="1" noProof="0" dirty="0" err="1">
                <a:ea typeface="ヒラギノ角ゴ Pro W3" charset="-128"/>
                <a:cs typeface="ヒラギノ角ゴ Pro W3" charset="-128"/>
              </a:rPr>
              <a:t>Magnuson</a:t>
            </a:r>
            <a:r>
              <a:rPr lang="es-419" b="0" i="1" noProof="0" dirty="0">
                <a:ea typeface="ヒラギノ角ゴ Pro W3" charset="-128"/>
                <a:cs typeface="ヒラギノ角ゴ Pro W3" charset="-128"/>
              </a:rPr>
              <a:t> BL, </a:t>
            </a:r>
            <a:r>
              <a:rPr lang="es-419" b="0" i="1" noProof="0" dirty="0" err="1">
                <a:ea typeface="ヒラギノ角ゴ Pro W3" charset="-128"/>
                <a:cs typeface="ヒラギノ角ゴ Pro W3" charset="-128"/>
              </a:rPr>
              <a:t>Clifford</a:t>
            </a:r>
            <a:r>
              <a:rPr lang="es-419" b="0" i="1" noProof="0" dirty="0">
                <a:ea typeface="ヒラギノ角ゴ Pro W3" charset="-128"/>
                <a:cs typeface="ヒラギノ角ゴ Pro W3" charset="-128"/>
              </a:rPr>
              <a:t> TM, </a:t>
            </a:r>
            <a:r>
              <a:rPr lang="es-419" b="0" i="1" noProof="0" dirty="0" err="1">
                <a:ea typeface="ヒラギノ角ゴ Pro W3" charset="-128"/>
                <a:cs typeface="ヒラギノ角ゴ Pro W3" charset="-128"/>
              </a:rPr>
              <a:t>Hoskins</a:t>
            </a:r>
            <a:r>
              <a:rPr lang="es-419" b="0" i="1" noProof="0" dirty="0">
                <a:ea typeface="ヒラギノ角ゴ Pro W3" charset="-128"/>
                <a:cs typeface="ヒラギノ角ゴ Pro W3" charset="-128"/>
              </a:rPr>
              <a:t> LA, et al. Enteral </a:t>
            </a:r>
            <a:r>
              <a:rPr lang="es-419" b="0" i="1" noProof="0" dirty="0" err="1">
                <a:ea typeface="ヒラギノ角ゴ Pro W3" charset="-128"/>
                <a:cs typeface="ヒラギノ角ゴ Pro W3" charset="-128"/>
              </a:rPr>
              <a:t>nutrition</a:t>
            </a:r>
            <a:r>
              <a:rPr lang="es-419" b="0" i="1" noProof="0" dirty="0">
                <a:ea typeface="ヒラギノ角ゴ Pro W3" charset="-128"/>
                <a:cs typeface="ヒラギノ角ゴ Pro W3" charset="-128"/>
              </a:rPr>
              <a:t> and </a:t>
            </a:r>
            <a:r>
              <a:rPr lang="es-419" b="0" i="1" noProof="0" dirty="0" err="1">
                <a:ea typeface="ヒラギノ角ゴ Pro W3" charset="-128"/>
                <a:cs typeface="ヒラギノ角ゴ Pro W3" charset="-128"/>
              </a:rPr>
              <a:t>drug</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administration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interactions</a:t>
            </a:r>
            <a:r>
              <a:rPr lang="es-419" b="0" i="1" noProof="0" dirty="0">
                <a:ea typeface="ヒラギノ角ゴ Pro W3" charset="-128"/>
                <a:cs typeface="ヒラギノ角ゴ Pro W3" charset="-128"/>
              </a:rPr>
              <a:t>, and </a:t>
            </a:r>
            <a:r>
              <a:rPr lang="es-419" b="0" i="1" noProof="0" dirty="0" err="1">
                <a:ea typeface="ヒラギノ角ゴ Pro W3" charset="-128"/>
                <a:cs typeface="ヒラギノ角ゴ Pro W3" charset="-128"/>
              </a:rPr>
              <a:t>complications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Nutr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Clin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Pract</a:t>
            </a:r>
            <a:r>
              <a:rPr lang="es-419" b="0" i="1" noProof="0" dirty="0">
                <a:ea typeface="ヒラギノ角ゴ Pro W3" charset="-128"/>
                <a:cs typeface="ヒラギノ角ゴ Pro W3" charset="-128"/>
              </a:rPr>
              <a:t> 2005;20:618-624.</a:t>
            </a:r>
          </a:p>
          <a:p>
            <a:pPr>
              <a:lnSpc>
                <a:spcPct val="90000"/>
              </a:lnSpc>
            </a:pPr>
            <a:r>
              <a:rPr lang="es-419" b="0" i="1" noProof="0" dirty="0" err="1">
                <a:ea typeface="ヒラギノ角ゴ Pro W3" charset="-128"/>
                <a:cs typeface="ヒラギノ角ゴ Pro W3" charset="-128"/>
              </a:rPr>
              <a:t>Wohlt</a:t>
            </a:r>
            <a:r>
              <a:rPr lang="es-419" b="0" i="1" noProof="0" dirty="0">
                <a:ea typeface="ヒラギノ角ゴ Pro W3" charset="-128"/>
                <a:cs typeface="ヒラギノ角ゴ Pro W3" charset="-128"/>
              </a:rPr>
              <a:t> PD, </a:t>
            </a:r>
            <a:r>
              <a:rPr lang="es-419" b="0" i="1" noProof="0" dirty="0" err="1">
                <a:ea typeface="ヒラギノ角ゴ Pro W3" charset="-128"/>
                <a:cs typeface="ヒラギノ角ゴ Pro W3" charset="-128"/>
              </a:rPr>
              <a:t>Zheng</a:t>
            </a:r>
            <a:r>
              <a:rPr lang="es-419" b="0" i="1" noProof="0" dirty="0">
                <a:ea typeface="ヒラギノ角ゴ Pro W3" charset="-128"/>
                <a:cs typeface="ヒラギノ角ゴ Pro W3" charset="-128"/>
              </a:rPr>
              <a:t> L, </a:t>
            </a:r>
            <a:r>
              <a:rPr lang="es-419" b="0" i="1" noProof="0" dirty="0" err="1">
                <a:ea typeface="ヒラギノ角ゴ Pro W3" charset="-128"/>
                <a:cs typeface="ヒラギノ角ゴ Pro W3" charset="-128"/>
              </a:rPr>
              <a:t>Gunderson</a:t>
            </a:r>
            <a:r>
              <a:rPr lang="es-419" b="0" i="1" noProof="0" dirty="0">
                <a:ea typeface="ヒラギノ角ゴ Pro W3" charset="-128"/>
                <a:cs typeface="ヒラギノ角ゴ Pro W3" charset="-128"/>
              </a:rPr>
              <a:t> S, et al. </a:t>
            </a:r>
            <a:r>
              <a:rPr lang="es-419" b="0" i="1" noProof="0" dirty="0" err="1">
                <a:ea typeface="ヒラギノ角ゴ Pro W3" charset="-128"/>
                <a:cs typeface="ヒラギノ角ゴ Pro W3" charset="-128"/>
              </a:rPr>
              <a:t>Recommendations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for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the</a:t>
            </a:r>
            <a:r>
              <a:rPr lang="es-419" b="0" i="1" noProof="0" dirty="0">
                <a:ea typeface="ヒラギノ角ゴ Pro W3" charset="-128"/>
                <a:cs typeface="ヒラギノ角ゴ Pro W3" charset="-128"/>
              </a:rPr>
              <a:t> use of </a:t>
            </a:r>
            <a:r>
              <a:rPr lang="es-419" b="0" i="1" noProof="0" dirty="0" err="1">
                <a:ea typeface="ヒラギノ角ゴ Pro W3" charset="-128"/>
                <a:cs typeface="ヒラギノ角ゴ Pro W3" charset="-128"/>
              </a:rPr>
              <a:t>medications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with</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continuous</a:t>
            </a:r>
            <a:r>
              <a:rPr lang="es-419" b="0" i="1" noProof="0" dirty="0">
                <a:ea typeface="ヒラギノ角ゴ Pro W3" charset="-128"/>
                <a:cs typeface="ヒラギノ角ゴ Pro W3" charset="-128"/>
              </a:rPr>
              <a:t> enteral </a:t>
            </a:r>
            <a:r>
              <a:rPr lang="es-419" b="0" i="1" noProof="0" dirty="0" err="1">
                <a:ea typeface="ヒラギノ角ゴ Pro W3" charset="-128"/>
                <a:cs typeface="ヒラギノ角ゴ Pro W3" charset="-128"/>
              </a:rPr>
              <a:t>nutrition</a:t>
            </a:r>
            <a:r>
              <a:rPr lang="es-419" b="0" i="1" noProof="0" dirty="0">
                <a:ea typeface="ヒラギノ角ゴ Pro W3" charset="-128"/>
                <a:cs typeface="ヒラギノ角ゴ Pro W3" charset="-128"/>
              </a:rPr>
              <a:t>. Am J </a:t>
            </a:r>
            <a:r>
              <a:rPr lang="es-419" b="0" i="1" noProof="0" dirty="0" err="1">
                <a:ea typeface="ヒラギノ角ゴ Pro W3" charset="-128"/>
                <a:cs typeface="ヒラギノ角ゴ Pro W3" charset="-128"/>
              </a:rPr>
              <a:t>Health</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Syst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Pharm</a:t>
            </a:r>
            <a:r>
              <a:rPr lang="es-419" b="0" i="1" noProof="0" dirty="0">
                <a:ea typeface="ヒラギノ角ゴ Pro W3" charset="-128"/>
                <a:cs typeface="ヒラギノ角ゴ Pro W3" charset="-128"/>
              </a:rPr>
              <a:t> 2009;66:1458-1467.Beckwith MC, </a:t>
            </a:r>
            <a:r>
              <a:rPr lang="es-419" b="0" i="1" noProof="0" dirty="0" err="1">
                <a:ea typeface="ヒラギノ角ゴ Pro W3" charset="-128"/>
                <a:cs typeface="ヒラギノ角ゴ Pro W3" charset="-128"/>
              </a:rPr>
              <a:t>Feddema</a:t>
            </a:r>
            <a:r>
              <a:rPr lang="es-419" b="0" i="1" noProof="0" dirty="0">
                <a:ea typeface="ヒラギノ角ゴ Pro W3" charset="-128"/>
                <a:cs typeface="ヒラギノ角ゴ Pro W3" charset="-128"/>
              </a:rPr>
              <a:t> SS, </a:t>
            </a:r>
            <a:r>
              <a:rPr lang="es-419" b="0" i="1" noProof="0" dirty="0" err="1">
                <a:ea typeface="ヒラギノ角ゴ Pro W3" charset="-128"/>
                <a:cs typeface="ヒラギノ角ゴ Pro W3" charset="-128"/>
              </a:rPr>
              <a:t>Barton</a:t>
            </a:r>
            <a:r>
              <a:rPr lang="es-419" b="0" i="1" noProof="0" dirty="0">
                <a:ea typeface="ヒラギノ角ゴ Pro W3" charset="-128"/>
                <a:cs typeface="ヒラギノ角ゴ Pro W3" charset="-128"/>
              </a:rPr>
              <a:t> RG, et al. A </a:t>
            </a:r>
            <a:r>
              <a:rPr lang="es-419" b="0" i="1" noProof="0" dirty="0" err="1">
                <a:ea typeface="ヒラギノ角ゴ Pro W3" charset="-128"/>
                <a:cs typeface="ヒラギノ角ゴ Pro W3" charset="-128"/>
              </a:rPr>
              <a:t>guide</a:t>
            </a:r>
            <a:r>
              <a:rPr lang="es-419" b="0" i="1" noProof="0" dirty="0">
                <a:ea typeface="ヒラギノ角ゴ Pro W3" charset="-128"/>
                <a:cs typeface="ヒラギノ角ゴ Pro W3" charset="-128"/>
              </a:rPr>
              <a:t> to </a:t>
            </a:r>
            <a:r>
              <a:rPr lang="es-419" b="0" i="1" noProof="0" dirty="0" err="1">
                <a:ea typeface="ヒラギノ角ゴ Pro W3" charset="-128"/>
                <a:cs typeface="ヒラギノ角ゴ Pro W3" charset="-128"/>
              </a:rPr>
              <a:t>drug</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therapy</a:t>
            </a:r>
            <a:r>
              <a:rPr lang="es-419" b="0" i="1" noProof="0" dirty="0">
                <a:ea typeface="ヒラギノ角ゴ Pro W3" charset="-128"/>
                <a:cs typeface="ヒラギノ角ゴ Pro W3" charset="-128"/>
              </a:rPr>
              <a:t> in </a:t>
            </a:r>
            <a:r>
              <a:rPr lang="es-419" b="0" i="1" noProof="0" dirty="0" err="1">
                <a:ea typeface="ヒラギノ角ゴ Pro W3" charset="-128"/>
                <a:cs typeface="ヒラギノ角ゴ Pro W3" charset="-128"/>
              </a:rPr>
              <a:t>patients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with</a:t>
            </a:r>
            <a:r>
              <a:rPr lang="es-419" b="0" i="1" noProof="0" dirty="0">
                <a:ea typeface="ヒラギノ角ゴ Pro W3" charset="-128"/>
                <a:cs typeface="ヒラギノ角ゴ Pro W3" charset="-128"/>
              </a:rPr>
              <a:t> enteral </a:t>
            </a:r>
            <a:r>
              <a:rPr lang="es-419" b="0" i="1" noProof="0" dirty="0" err="1">
                <a:ea typeface="ヒラギノ角ゴ Pro W3" charset="-128"/>
                <a:cs typeface="ヒラギノ角ゴ Pro W3" charset="-128"/>
              </a:rPr>
              <a:t>feeding</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tubes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dosage</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form</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selection</a:t>
            </a:r>
            <a:r>
              <a:rPr lang="es-419" b="0" i="1" noProof="0" dirty="0">
                <a:ea typeface="ヒラギノ角ゴ Pro W3" charset="-128"/>
                <a:cs typeface="ヒラギノ角ゴ Pro W3" charset="-128"/>
              </a:rPr>
              <a:t> and </a:t>
            </a:r>
            <a:r>
              <a:rPr lang="es-419" b="0" i="1" noProof="0" dirty="0" err="1">
                <a:ea typeface="ヒラギノ角ゴ Pro W3" charset="-128"/>
                <a:cs typeface="ヒラギノ角ゴ Pro W3" charset="-128"/>
              </a:rPr>
              <a:t>administration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methods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Hosp</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Pharm</a:t>
            </a:r>
            <a:r>
              <a:rPr lang="es-419" b="0" i="1" noProof="0" dirty="0">
                <a:ea typeface="ヒラギノ角ゴ Pro W3" charset="-128"/>
                <a:cs typeface="ヒラギノ角ゴ Pro W3" charset="-128"/>
              </a:rPr>
              <a:t> 2004;39:225-237. </a:t>
            </a:r>
            <a:endParaRPr lang="es-419" b="0" i="1" noProof="0" dirty="0">
              <a:ea typeface="ＭＳ Ｐゴシック" charset="-128"/>
              <a:cs typeface="ＭＳ Ｐゴシック" charset="-128"/>
            </a:endParaRPr>
          </a:p>
          <a:p>
            <a:pPr>
              <a:lnSpc>
                <a:spcPct val="90000"/>
              </a:lnSpc>
            </a:pPr>
            <a:endParaRPr lang="es-419" b="0" i="1" noProof="0" dirty="0">
              <a:ea typeface="ヒラギノ角ゴ Pro W3" charset="-128"/>
              <a:cs typeface="ヒラギノ角ゴ Pro W3" charset="-128"/>
            </a:endParaRPr>
          </a:p>
        </p:txBody>
      </p:sp>
      <p:sp>
        <p:nvSpPr>
          <p:cNvPr id="52228" name="Slide Number Placeholder 3"/>
          <p:cNvSpPr>
            <a:spLocks noGrp="1"/>
          </p:cNvSpPr>
          <p:nvPr>
            <p:ph type="sldNum" sz="quarter" idx="5"/>
          </p:nvPr>
        </p:nvSpPr>
        <p:spPr>
          <a:noFill/>
        </p:spPr>
        <p:txBody>
          <a:bodyPr/>
          <a:lstStyle/>
          <a:p>
            <a:fld id="{0F90D17F-43A6-8846-9E34-167CC874877F}" type="slidenum">
              <a:rPr lang="en-US"/>
              <a:pPr/>
              <a:t>17</a:t>
            </a:fld>
            <a:endParaRPr lang="en-US"/>
          </a:p>
        </p:txBody>
      </p:sp>
    </p:spTree>
    <p:extLst>
      <p:ext uri="{BB962C8B-B14F-4D97-AF65-F5344CB8AC3E}">
        <p14:creationId xmlns:p14="http://schemas.microsoft.com/office/powerpoint/2010/main" val="1462800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se presentan dudas con la administración de medicamentos por sonda como causantes de la intolerancia gastrointestinal, se recomienda consultar con el químico farmacéutico para que recomiende alternativas.</a:t>
            </a:r>
            <a:endParaRPr lang="es-419" dirty="0"/>
          </a:p>
        </p:txBody>
      </p:sp>
      <p:sp>
        <p:nvSpPr>
          <p:cNvPr id="4" name="Marcador de número de diapositiva 3"/>
          <p:cNvSpPr>
            <a:spLocks noGrp="1"/>
          </p:cNvSpPr>
          <p:nvPr>
            <p:ph type="sldNum" sz="quarter" idx="10"/>
          </p:nvPr>
        </p:nvSpPr>
        <p:spPr/>
        <p:txBody>
          <a:bodyPr/>
          <a:lstStyle/>
          <a:p>
            <a:fld id="{19A55574-B670-47BC-B31A-A938F3D7C9B0}" type="slidenum">
              <a:rPr lang="es-CO" smtClean="0"/>
              <a:t>19</a:t>
            </a:fld>
            <a:endParaRPr lang="es-CO"/>
          </a:p>
        </p:txBody>
      </p:sp>
    </p:spTree>
    <p:extLst>
      <p:ext uri="{BB962C8B-B14F-4D97-AF65-F5344CB8AC3E}">
        <p14:creationId xmlns:p14="http://schemas.microsoft.com/office/powerpoint/2010/main" val="949698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r>
              <a:rPr lang="es-419" noProof="0" dirty="0">
                <a:ea typeface="ヒラギノ角ゴ Pro W3"/>
                <a:cs typeface="ヒラギノ角ゴ Pro W3"/>
              </a:rPr>
              <a:t>Algunos pacientes, especialmente aquellos en estado crítico, podrían ser intolerantes a los componentes de la fórmula, como grasas, proteína intacta o lactosa. La mayoría de las fórmulas disponibles comercialmente son libres de lactosa para evitar problemas en pacientes con intolerancia a la misma, pero algunas, especialmente las fórmulas hechas a base de alimentos licuados, podrían contener lactosa.</a:t>
            </a:r>
          </a:p>
          <a:p>
            <a:pPr>
              <a:lnSpc>
                <a:spcPct val="90000"/>
              </a:lnSpc>
            </a:pPr>
            <a:r>
              <a:rPr lang="es-419" noProof="0" dirty="0">
                <a:ea typeface="ヒラギノ角ゴ Pro W3"/>
                <a:cs typeface="ヒラギノ角ゴ Pro W3"/>
              </a:rPr>
              <a:t>La mayoría de los pacientes toleran las fórmulas que van de isotónicas a moderadamente hipertónicas. En el pasado, los médicos a veces diluían las fórmulas para intentar mejorar la tolerancia. Sin embargo, esta práctica no mejora la tolerancia e incluso la puede empeorar debido al riesgo de contaminación microbiológica de la fórmula por manipulación indebida.</a:t>
            </a:r>
          </a:p>
          <a:p>
            <a:pPr>
              <a:lnSpc>
                <a:spcPct val="90000"/>
              </a:lnSpc>
            </a:pPr>
            <a:r>
              <a:rPr lang="es-419" noProof="0" dirty="0">
                <a:ea typeface="ヒラギノ角ゴ Pro W3"/>
                <a:cs typeface="ヒラギノ角ゴ Pro W3"/>
              </a:rPr>
              <a:t>Las fórmulas que no se manejen adecuadamente durante la preparación y/o administración, o cuyos tiempos de colgado durante la administración sean demasiado prolongados, pueden desarrollar niveles microbianos lo suficientemente altos como para provocar enfermedades relacionadas con contaminación de las fórmulas nutricionales.</a:t>
            </a:r>
          </a:p>
          <a:p>
            <a:pPr>
              <a:lnSpc>
                <a:spcPct val="90000"/>
              </a:lnSpc>
            </a:pPr>
            <a:endParaRPr lang="es-419" b="0" i="1" noProof="0" dirty="0">
              <a:ea typeface="ヒラギノ角ゴ Pro W3"/>
              <a:cs typeface="ヒラギノ角ゴ Pro W3"/>
            </a:endParaRPr>
          </a:p>
          <a:p>
            <a:pPr>
              <a:lnSpc>
                <a:spcPct val="90000"/>
              </a:lnSpc>
            </a:pPr>
            <a:r>
              <a:rPr lang="es-419" b="0" i="1" noProof="0" dirty="0" err="1">
                <a:ea typeface="ヒラギノ角ゴ Pro W3"/>
                <a:cs typeface="ヒラギノ角ゴ Pro W3"/>
              </a:rPr>
              <a:t>Deane</a:t>
            </a:r>
            <a:r>
              <a:rPr lang="es-419" b="0" i="1" noProof="0" dirty="0">
                <a:ea typeface="ヒラギノ角ゴ Pro W3"/>
                <a:cs typeface="ヒラギノ角ゴ Pro W3"/>
              </a:rPr>
              <a:t> A, Chapman MJ, </a:t>
            </a:r>
            <a:r>
              <a:rPr lang="es-419" b="0" i="1" noProof="0" dirty="0" err="1">
                <a:ea typeface="ヒラギノ角ゴ Pro W3"/>
                <a:cs typeface="ヒラギノ角ゴ Pro W3"/>
              </a:rPr>
              <a:t>Fraser</a:t>
            </a:r>
            <a:r>
              <a:rPr lang="es-419" b="0" i="1" noProof="0" dirty="0">
                <a:ea typeface="ヒラギノ角ゴ Pro W3"/>
                <a:cs typeface="ヒラギノ角ゴ Pro W3"/>
              </a:rPr>
              <a:t> RJ, et al. </a:t>
            </a:r>
            <a:r>
              <a:rPr lang="es-419" b="0" i="1" noProof="0" dirty="0" err="1">
                <a:ea typeface="ヒラギノ角ゴ Pro W3"/>
                <a:cs typeface="ヒラギノ角ゴ Pro W3"/>
              </a:rPr>
              <a:t>Mechanisms</a:t>
            </a:r>
            <a:r>
              <a:rPr lang="es-419" b="0" i="1" noProof="0" dirty="0">
                <a:ea typeface="ヒラギノ角ゴ Pro W3"/>
                <a:cs typeface="ヒラギノ角ゴ Pro W3"/>
              </a:rPr>
              <a:t> </a:t>
            </a:r>
            <a:r>
              <a:rPr lang="es-419" b="0" i="1" noProof="0" dirty="0" err="1">
                <a:ea typeface="ヒラギノ角ゴ Pro W3"/>
                <a:cs typeface="ヒラギノ角ゴ Pro W3"/>
              </a:rPr>
              <a:t>underlying</a:t>
            </a:r>
            <a:r>
              <a:rPr lang="es-419" b="0" i="1" noProof="0" dirty="0">
                <a:ea typeface="ヒラギノ角ゴ Pro W3"/>
                <a:cs typeface="ヒラギノ角ゴ Pro W3"/>
              </a:rPr>
              <a:t> </a:t>
            </a:r>
            <a:r>
              <a:rPr lang="es-419" b="0" i="1" noProof="0" dirty="0" err="1">
                <a:ea typeface="ヒラギノ角ゴ Pro W3"/>
                <a:cs typeface="ヒラギノ角ゴ Pro W3"/>
              </a:rPr>
              <a:t>feed</a:t>
            </a:r>
            <a:r>
              <a:rPr lang="es-419" b="0" i="1" noProof="0" dirty="0">
                <a:ea typeface="ヒラギノ角ゴ Pro W3"/>
                <a:cs typeface="ヒラギノ角ゴ Pro W3"/>
              </a:rPr>
              <a:t> </a:t>
            </a:r>
            <a:r>
              <a:rPr lang="es-419" b="0" i="1" noProof="0" dirty="0" err="1">
                <a:ea typeface="ヒラギノ角ゴ Pro W3"/>
                <a:cs typeface="ヒラギノ角ゴ Pro W3"/>
              </a:rPr>
              <a:t>intolerance</a:t>
            </a:r>
            <a:r>
              <a:rPr lang="es-419" b="0" i="1" noProof="0" dirty="0">
                <a:ea typeface="ヒラギノ角ゴ Pro W3"/>
                <a:cs typeface="ヒラギノ角ゴ Pro W3"/>
              </a:rPr>
              <a:t> in </a:t>
            </a:r>
            <a:r>
              <a:rPr lang="es-419" b="0" i="1" noProof="0" dirty="0" err="1">
                <a:ea typeface="ヒラギノ角ゴ Pro W3"/>
                <a:cs typeface="ヒラギノ角ゴ Pro W3"/>
              </a:rPr>
              <a:t>the</a:t>
            </a:r>
            <a:r>
              <a:rPr lang="es-419" b="0" i="1" noProof="0" dirty="0">
                <a:ea typeface="ヒラギノ角ゴ Pro W3"/>
                <a:cs typeface="ヒラギノ角ゴ Pro W3"/>
              </a:rPr>
              <a:t> </a:t>
            </a:r>
            <a:r>
              <a:rPr lang="es-419" b="0" i="1" noProof="0" dirty="0" err="1">
                <a:ea typeface="ヒラギノ角ゴ Pro W3"/>
                <a:cs typeface="ヒラギノ角ゴ Pro W3"/>
              </a:rPr>
              <a:t>critically</a:t>
            </a:r>
            <a:r>
              <a:rPr lang="es-419" b="0" i="1" noProof="0" dirty="0">
                <a:ea typeface="ヒラギノ角ゴ Pro W3"/>
                <a:cs typeface="ヒラギノ角ゴ Pro W3"/>
              </a:rPr>
              <a:t> </a:t>
            </a:r>
            <a:r>
              <a:rPr lang="es-419" b="0" i="1" noProof="0" dirty="0" err="1">
                <a:ea typeface="ヒラギノ角ゴ Pro W3"/>
                <a:cs typeface="ヒラギノ角ゴ Pro W3"/>
              </a:rPr>
              <a:t>ill</a:t>
            </a:r>
            <a:r>
              <a:rPr lang="es-419" b="0" i="1" noProof="0" dirty="0">
                <a:ea typeface="ヒラギノ角ゴ Pro W3"/>
                <a:cs typeface="ヒラギノ角ゴ Pro W3"/>
              </a:rPr>
              <a:t>: </a:t>
            </a:r>
            <a:r>
              <a:rPr lang="es-419" b="0" i="1" noProof="0" dirty="0" err="1">
                <a:ea typeface="ヒラギノ角ゴ Pro W3"/>
                <a:cs typeface="ヒラギノ角ゴ Pro W3"/>
              </a:rPr>
              <a:t>implications</a:t>
            </a:r>
            <a:r>
              <a:rPr lang="es-419" b="0" i="1" noProof="0" dirty="0">
                <a:ea typeface="ヒラギノ角ゴ Pro W3"/>
                <a:cs typeface="ヒラギノ角ゴ Pro W3"/>
              </a:rPr>
              <a:t> </a:t>
            </a:r>
            <a:r>
              <a:rPr lang="es-419" b="0" i="1" noProof="0" dirty="0" err="1">
                <a:ea typeface="ヒラギノ角ゴ Pro W3"/>
                <a:cs typeface="ヒラギノ角ゴ Pro W3"/>
              </a:rPr>
              <a:t>for</a:t>
            </a:r>
            <a:r>
              <a:rPr lang="es-419" b="0" i="1" noProof="0" dirty="0">
                <a:ea typeface="ヒラギノ角ゴ Pro W3"/>
                <a:cs typeface="ヒラギノ角ゴ Pro W3"/>
              </a:rPr>
              <a:t> </a:t>
            </a:r>
            <a:r>
              <a:rPr lang="es-419" b="0" i="1" noProof="0" dirty="0" err="1">
                <a:ea typeface="ヒラギノ角ゴ Pro W3"/>
                <a:cs typeface="ヒラギノ角ゴ Pro W3"/>
              </a:rPr>
              <a:t>treatment</a:t>
            </a:r>
            <a:r>
              <a:rPr lang="es-419" b="0" i="1" noProof="0" dirty="0">
                <a:ea typeface="ヒラギノ角ゴ Pro W3"/>
                <a:cs typeface="ヒラギノ角ゴ Pro W3"/>
              </a:rPr>
              <a:t>. </a:t>
            </a:r>
            <a:r>
              <a:rPr lang="es-419" b="0" i="1" noProof="0" dirty="0" err="1">
                <a:ea typeface="ヒラギノ角ゴ Pro W3"/>
                <a:cs typeface="ヒラギノ角ゴ Pro W3"/>
              </a:rPr>
              <a:t>World</a:t>
            </a:r>
            <a:r>
              <a:rPr lang="es-419" b="0" i="1" noProof="0" dirty="0">
                <a:ea typeface="ヒラギノ角ゴ Pro W3"/>
                <a:cs typeface="ヒラギノ角ゴ Pro W3"/>
              </a:rPr>
              <a:t> J </a:t>
            </a:r>
            <a:r>
              <a:rPr lang="es-419" b="0" i="1" noProof="0" dirty="0" err="1">
                <a:ea typeface="ヒラギノ角ゴ Pro W3"/>
                <a:cs typeface="ヒラギノ角ゴ Pro W3"/>
              </a:rPr>
              <a:t>Gastroenterol</a:t>
            </a:r>
            <a:r>
              <a:rPr lang="es-419" b="0" i="1" noProof="0" dirty="0">
                <a:ea typeface="ヒラギノ角ゴ Pro W3"/>
                <a:cs typeface="ヒラギノ角ゴ Pro W3"/>
              </a:rPr>
              <a:t> 2007;13:3909-3917.</a:t>
            </a:r>
            <a:endParaRPr lang="es-419" b="0" i="1" noProof="0" dirty="0">
              <a:ea typeface="ヒラギノ角ゴ Pro W3" charset="-128"/>
              <a:cs typeface="ヒラギノ角ゴ Pro W3" charset="-128"/>
            </a:endParaRPr>
          </a:p>
        </p:txBody>
      </p:sp>
      <p:sp>
        <p:nvSpPr>
          <p:cNvPr id="56324" name="Slide Number Placeholder 3"/>
          <p:cNvSpPr>
            <a:spLocks noGrp="1"/>
          </p:cNvSpPr>
          <p:nvPr>
            <p:ph type="sldNum" sz="quarter" idx="5"/>
          </p:nvPr>
        </p:nvSpPr>
        <p:spPr>
          <a:noFill/>
        </p:spPr>
        <p:txBody>
          <a:bodyPr/>
          <a:lstStyle/>
          <a:p>
            <a:fld id="{1E3C7913-5988-4B4C-97A5-1F3E4C873042}" type="slidenum">
              <a:rPr lang="en-US"/>
              <a:pPr/>
              <a:t>21</a:t>
            </a:fld>
            <a:endParaRPr lang="en-US"/>
          </a:p>
        </p:txBody>
      </p:sp>
    </p:spTree>
    <p:extLst>
      <p:ext uri="{BB962C8B-B14F-4D97-AF65-F5344CB8AC3E}">
        <p14:creationId xmlns:p14="http://schemas.microsoft.com/office/powerpoint/2010/main" val="162907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r>
              <a:rPr lang="es-419" noProof="0" dirty="0">
                <a:ea typeface="ヒラギノ角ゴ Pro W3" charset="-128"/>
                <a:cs typeface="ヒラギノ角ゴ Pro W3" charset="-128"/>
              </a:rPr>
              <a:t>Al finalizar esta sesión, los participantes podrán:</a:t>
            </a:r>
          </a:p>
          <a:p>
            <a:endParaRPr lang="es-419" noProof="0" dirty="0">
              <a:ea typeface="ヒラギノ角ゴ Pro W3" charset="-128"/>
              <a:cs typeface="ヒラギノ角ゴ Pro W3"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noProof="0" dirty="0">
                <a:solidFill>
                  <a:srgbClr val="1969B5"/>
                </a:solidFill>
              </a:rPr>
              <a:t>Realizar un adecuado monitoreo al paciente con terapia nutricional enteral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noProof="0" dirty="0">
                <a:solidFill>
                  <a:srgbClr val="1969B5"/>
                </a:solidFill>
              </a:rPr>
              <a:t>Prevenir, identificar y manejar las complicaciones relacionadas con la nutrición enteral</a:t>
            </a:r>
          </a:p>
        </p:txBody>
      </p:sp>
    </p:spTree>
    <p:extLst>
      <p:ext uri="{BB962C8B-B14F-4D97-AF65-F5344CB8AC3E}">
        <p14:creationId xmlns:p14="http://schemas.microsoft.com/office/powerpoint/2010/main" val="140392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DE632BE-4836-7844-988D-FAC33F10245B}" type="slidenum">
              <a:rPr lang="en-US">
                <a:latin typeface="Times New Roman" charset="0"/>
                <a:ea typeface="ＭＳ Ｐゴシック" charset="-128"/>
                <a:cs typeface="ＭＳ Ｐゴシック" charset="-128"/>
              </a:rPr>
              <a:pPr/>
              <a:t>23</a:t>
            </a:fld>
            <a:endParaRPr lang="en-US">
              <a:latin typeface="Times New Roman" charset="0"/>
              <a:ea typeface="ＭＳ Ｐゴシック" charset="-128"/>
              <a:cs typeface="ＭＳ Ｐゴシック"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s-419" noProof="0" dirty="0">
                <a:ea typeface="ＭＳ Ｐゴシック" charset="-128"/>
                <a:cs typeface="ＭＳ Ｐゴシック" charset="-128"/>
              </a:rPr>
              <a:t>La mayoría de los pacientes tolerarán fórmulas con </a:t>
            </a:r>
            <a:r>
              <a:rPr lang="es-419" sz="1200" kern="1200" dirty="0" err="1">
                <a:solidFill>
                  <a:schemeClr val="tx1"/>
                </a:solidFill>
                <a:latin typeface="+mn-lt"/>
                <a:ea typeface="+mn-ea"/>
                <a:cs typeface="+mn-cs"/>
              </a:rPr>
              <a:t>osmolaridad</a:t>
            </a:r>
            <a:r>
              <a:rPr lang="es-419" noProof="0" dirty="0">
                <a:ea typeface="ＭＳ Ｐゴシック" charset="-128"/>
                <a:cs typeface="ＭＳ Ｐゴシック" charset="-128"/>
              </a:rPr>
              <a:t> de baja a moderada. No diluya las fórmulas, en lugar de esto, reduzca velocidad inicial de administración y avance gradualmente de acuerdo a la tolerancia del paciente. Podrían ser necesarias velocidades iniciales tan bajas como 10 </a:t>
            </a:r>
            <a:r>
              <a:rPr lang="es-419" noProof="0" dirty="0" err="1">
                <a:ea typeface="ＭＳ Ｐゴシック" charset="-128"/>
                <a:cs typeface="ＭＳ Ｐゴシック" charset="-128"/>
              </a:rPr>
              <a:t>mL</a:t>
            </a:r>
            <a:r>
              <a:rPr lang="es-419" noProof="0" dirty="0">
                <a:ea typeface="ＭＳ Ｐゴシック" charset="-128"/>
                <a:cs typeface="ＭＳ Ｐゴシック" charset="-128"/>
              </a:rPr>
              <a:t>/hora. Utilice una bomba de alimentación enteral para controlar la administración de la fórmula.</a:t>
            </a:r>
          </a:p>
          <a:p>
            <a:r>
              <a:rPr lang="es-419" noProof="0" dirty="0">
                <a:ea typeface="ＭＳ Ｐゴシック" charset="-128"/>
                <a:cs typeface="ＭＳ Ｐゴシック" charset="-128"/>
              </a:rPr>
              <a:t>Debido a que las infecciones intestinales son una de las causas principales de diarrea asociada a la nutrición, prevenga la contaminación por manipulación de las fórmulas, acogiéndose a una técnica adecuada durante la preparación y administración de las fórmulas de nutrición enteral.</a:t>
            </a:r>
          </a:p>
          <a:p>
            <a:endParaRPr lang="es-419" noProof="0" dirty="0">
              <a:ea typeface="ＭＳ Ｐゴシック" charset="-128"/>
              <a:cs typeface="ＭＳ Ｐゴシック" charset="-128"/>
            </a:endParaRPr>
          </a:p>
          <a:p>
            <a:r>
              <a:rPr lang="es-419" b="0" i="1" noProof="0" dirty="0">
                <a:ea typeface="ＭＳ Ｐゴシック" charset="-128"/>
                <a:cs typeface="ＭＳ Ｐゴシック" charset="-128"/>
              </a:rPr>
              <a:t>American </a:t>
            </a:r>
            <a:r>
              <a:rPr lang="es-419" b="0" i="1" noProof="0" dirty="0" err="1">
                <a:ea typeface="ＭＳ Ｐゴシック" charset="-128"/>
                <a:cs typeface="ＭＳ Ｐゴシック" charset="-128"/>
              </a:rPr>
              <a:t>Gastroenterological</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Association</a:t>
            </a:r>
            <a:r>
              <a:rPr lang="es-419" b="0" i="1" noProof="0" dirty="0">
                <a:ea typeface="ＭＳ Ｐゴシック" charset="-128"/>
                <a:cs typeface="ＭＳ Ｐゴシック" charset="-128"/>
              </a:rPr>
              <a:t>. American</a:t>
            </a:r>
          </a:p>
          <a:p>
            <a:r>
              <a:rPr lang="es-419" b="0" i="1" noProof="0" dirty="0" err="1">
                <a:ea typeface="ＭＳ Ｐゴシック" charset="-128"/>
                <a:cs typeface="ＭＳ Ｐゴシック" charset="-128"/>
              </a:rPr>
              <a:t>Gastroenterological</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Association</a:t>
            </a:r>
            <a:r>
              <a:rPr lang="es-419" b="0" i="1" noProof="0" dirty="0">
                <a:ea typeface="ＭＳ Ｐゴシック" charset="-128"/>
                <a:cs typeface="ＭＳ Ｐゴシック" charset="-128"/>
              </a:rPr>
              <a:t> Medical Position </a:t>
            </a:r>
            <a:r>
              <a:rPr lang="es-419" b="0" i="1" noProof="0" dirty="0" err="1">
                <a:ea typeface="ＭＳ Ｐゴシック" charset="-128"/>
                <a:cs typeface="ＭＳ Ｐゴシック" charset="-128"/>
              </a:rPr>
              <a:t>Statement</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guidelines</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for</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the</a:t>
            </a:r>
            <a:r>
              <a:rPr lang="es-419" b="0" i="1" noProof="0" dirty="0">
                <a:ea typeface="ＭＳ Ｐゴシック" charset="-128"/>
                <a:cs typeface="ＭＳ Ｐゴシック" charset="-128"/>
              </a:rPr>
              <a:t> use of enteral </a:t>
            </a:r>
            <a:r>
              <a:rPr lang="es-419" b="0" i="1" noProof="0" dirty="0" err="1">
                <a:ea typeface="ＭＳ Ｐゴシック" charset="-128"/>
                <a:cs typeface="ＭＳ Ｐゴシック" charset="-128"/>
              </a:rPr>
              <a:t>nutrition</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Gastroenterology</a:t>
            </a:r>
            <a:r>
              <a:rPr lang="es-419" b="0" i="1" noProof="0" dirty="0">
                <a:ea typeface="ＭＳ Ｐゴシック" charset="-128"/>
                <a:cs typeface="ＭＳ Ｐゴシック" charset="-128"/>
              </a:rPr>
              <a:t> 1995;108:1280-1281.</a:t>
            </a:r>
            <a:endParaRPr lang="es-419" sz="1000" b="0" i="1" noProof="0" dirty="0">
              <a:ea typeface="ＭＳ Ｐゴシック" charset="-128"/>
              <a:cs typeface="ＭＳ Ｐゴシック" charset="-128"/>
            </a:endParaRPr>
          </a:p>
        </p:txBody>
      </p:sp>
    </p:spTree>
    <p:extLst>
      <p:ext uri="{BB962C8B-B14F-4D97-AF65-F5344CB8AC3E}">
        <p14:creationId xmlns:p14="http://schemas.microsoft.com/office/powerpoint/2010/main" val="713121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dirty="0">
                <a:ea typeface="ＭＳ Ｐゴシック" charset="-128"/>
                <a:cs typeface="ＭＳ Ｐゴシック" charset="-128"/>
              </a:rPr>
              <a:t>Debido a que las infecciones intestinales son una causa importante de la diarrea asociada con la alimentación, es importante prevenir la contaminación por contacto al utilizar una técnica sanitaria durante la preparación y la administración de la fórmula.</a:t>
            </a:r>
          </a:p>
          <a:p>
            <a:endParaRPr lang="en-US" dirty="0">
              <a:ea typeface="ＭＳ Ｐゴシック" charset="-128"/>
              <a:cs typeface="ＭＳ Ｐゴシック" charset="-128"/>
            </a:endParaRPr>
          </a:p>
          <a:p>
            <a:r>
              <a:rPr lang="en-US" b="0" i="1" dirty="0">
                <a:ea typeface="ＭＳ Ｐゴシック" charset="-128"/>
                <a:cs typeface="ＭＳ Ｐゴシック" charset="-128"/>
              </a:rPr>
              <a:t>Bankhead R, Boullata J, Brantley S, et al. Enteral nutrition practice recommendations. JPEN J Parenter Enteral Nutr 2009;33:122-167.</a:t>
            </a:r>
            <a:endParaRPr lang="en-US" sz="1000" b="0" i="1" baseline="0" dirty="0">
              <a:ea typeface="ＭＳ Ｐゴシック" charset="-128"/>
              <a:cs typeface="ＭＳ Ｐゴシック" charset="-128"/>
            </a:endParaRPr>
          </a:p>
        </p:txBody>
      </p:sp>
      <p:sp>
        <p:nvSpPr>
          <p:cNvPr id="61444" name="Slide Number Placeholder 3"/>
          <p:cNvSpPr>
            <a:spLocks noGrp="1"/>
          </p:cNvSpPr>
          <p:nvPr>
            <p:ph type="sldNum" sz="quarter" idx="5"/>
          </p:nvPr>
        </p:nvSpPr>
        <p:spPr>
          <a:noFill/>
        </p:spPr>
        <p:txBody>
          <a:bodyPr/>
          <a:lstStyle/>
          <a:p>
            <a:fld id="{F2CA0266-9108-4041-9537-038998D833AE}" type="slidenum">
              <a:rPr lang="en-US">
                <a:latin typeface="Times New Roman" charset="0"/>
                <a:ea typeface="ＭＳ Ｐゴシック" charset="-128"/>
                <a:cs typeface="ＭＳ Ｐゴシック" charset="-128"/>
              </a:rPr>
              <a:pPr/>
              <a:t>24</a:t>
            </a:fld>
            <a:endParaRPr lang="en-US">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1048892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r>
              <a:rPr lang="es-ES" sz="1200" kern="1200" dirty="0">
                <a:solidFill>
                  <a:schemeClr val="tx1"/>
                </a:solidFill>
                <a:latin typeface="+mn-lt"/>
                <a:ea typeface="+mn-ea"/>
                <a:cs typeface="+mn-cs"/>
              </a:rPr>
              <a:t>Mantener un tiempo de colgado seguro para la fórmula ayuda a limitar el crecimiento microbiano. Limite el tiempo de colgado de las fórmulas en sistemas abiertos —fórmulas que se han vertido en una bolsa especial de nutrición enteral — a 8 horas, con el fin de limitar o prevenir la contaminación microbiana de la fórmula y del sistema de administración. Las fórmulas en polvo reconstituidas deben colgarse por 4 horas o menos. Las fórmulas previamente llenadas en sistemas cerrados, disponibles comercialmente listas para ser colgadas, pueden colgar durante 24-48 horas, dependiendo de las recomendaciones del fabricante.</a:t>
            </a:r>
          </a:p>
          <a:p>
            <a:endParaRPr lang="es-ES" sz="1200" kern="1200" dirty="0">
              <a:solidFill>
                <a:schemeClr val="tx1"/>
              </a:solidFill>
              <a:latin typeface="+mn-lt"/>
              <a:ea typeface="+mn-ea"/>
              <a:cs typeface="+mn-cs"/>
            </a:endParaRPr>
          </a:p>
          <a:p>
            <a:r>
              <a:rPr lang="es-ES" sz="1200" kern="1200" dirty="0">
                <a:solidFill>
                  <a:schemeClr val="tx1"/>
                </a:solidFill>
                <a:latin typeface="+mn-lt"/>
                <a:ea typeface="+mn-ea"/>
                <a:cs typeface="+mn-cs"/>
              </a:rPr>
              <a:t>Evite la manipulación excesiva de la fórmula —adición de agua o aditivos— o la alteración de sistemas sellados y cerrados. Estas acciones aumentan el riesgo de contaminación microbiana de la fórmula y del sistema de administración.</a:t>
            </a:r>
          </a:p>
          <a:p>
            <a:endParaRPr lang="es-419" sz="1200" kern="1200" dirty="0">
              <a:solidFill>
                <a:schemeClr val="tx1"/>
              </a:solidFill>
              <a:latin typeface="+mn-lt"/>
              <a:ea typeface="+mn-ea"/>
              <a:cs typeface="+mn-cs"/>
            </a:endParaRPr>
          </a:p>
          <a:p>
            <a:r>
              <a:rPr lang="es-419" sz="1200" i="1" kern="1200" dirty="0" err="1">
                <a:solidFill>
                  <a:schemeClr val="tx1"/>
                </a:solidFill>
                <a:latin typeface="+mn-lt"/>
                <a:ea typeface="+mn-ea"/>
                <a:cs typeface="+mn-cs"/>
              </a:rPr>
              <a:t>Bankhead</a:t>
            </a:r>
            <a:r>
              <a:rPr lang="es-419" sz="1200" i="1" kern="1200" dirty="0">
                <a:solidFill>
                  <a:schemeClr val="tx1"/>
                </a:solidFill>
                <a:latin typeface="+mn-lt"/>
                <a:ea typeface="+mn-ea"/>
                <a:cs typeface="+mn-cs"/>
              </a:rPr>
              <a:t> R, </a:t>
            </a:r>
            <a:r>
              <a:rPr lang="es-419" sz="1200" i="1" kern="1200" dirty="0" err="1">
                <a:solidFill>
                  <a:schemeClr val="tx1"/>
                </a:solidFill>
                <a:latin typeface="+mn-lt"/>
                <a:ea typeface="+mn-ea"/>
                <a:cs typeface="+mn-cs"/>
              </a:rPr>
              <a:t>Boullata</a:t>
            </a:r>
            <a:r>
              <a:rPr lang="es-419" sz="1200" i="1" kern="1200" dirty="0">
                <a:solidFill>
                  <a:schemeClr val="tx1"/>
                </a:solidFill>
                <a:latin typeface="+mn-lt"/>
                <a:ea typeface="+mn-ea"/>
                <a:cs typeface="+mn-cs"/>
              </a:rPr>
              <a:t> J, </a:t>
            </a:r>
            <a:r>
              <a:rPr lang="es-419" sz="1200" i="1" kern="1200" dirty="0" err="1">
                <a:solidFill>
                  <a:schemeClr val="tx1"/>
                </a:solidFill>
                <a:latin typeface="+mn-lt"/>
                <a:ea typeface="+mn-ea"/>
                <a:cs typeface="+mn-cs"/>
              </a:rPr>
              <a:t>Brantley</a:t>
            </a:r>
            <a:r>
              <a:rPr lang="es-419" sz="1200" i="1" kern="1200" dirty="0">
                <a:solidFill>
                  <a:schemeClr val="tx1"/>
                </a:solidFill>
                <a:latin typeface="+mn-lt"/>
                <a:ea typeface="+mn-ea"/>
                <a:cs typeface="+mn-cs"/>
              </a:rPr>
              <a:t> S, et al. Enteral </a:t>
            </a:r>
            <a:r>
              <a:rPr lang="es-419" sz="1200" i="1" kern="1200" dirty="0" err="1">
                <a:solidFill>
                  <a:schemeClr val="tx1"/>
                </a:solidFill>
                <a:latin typeface="+mn-lt"/>
                <a:ea typeface="+mn-ea"/>
                <a:cs typeface="+mn-cs"/>
              </a:rPr>
              <a:t>nutrition</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practice</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recommendations</a:t>
            </a:r>
            <a:r>
              <a:rPr lang="es-419" sz="1200" i="1" kern="1200" dirty="0">
                <a:solidFill>
                  <a:schemeClr val="tx1"/>
                </a:solidFill>
                <a:latin typeface="+mn-lt"/>
                <a:ea typeface="+mn-ea"/>
                <a:cs typeface="+mn-cs"/>
              </a:rPr>
              <a:t>. JPEN J </a:t>
            </a:r>
            <a:r>
              <a:rPr lang="es-419" sz="1200" i="1" kern="1200" dirty="0" err="1">
                <a:solidFill>
                  <a:schemeClr val="tx1"/>
                </a:solidFill>
                <a:latin typeface="+mn-lt"/>
                <a:ea typeface="+mn-ea"/>
                <a:cs typeface="+mn-cs"/>
              </a:rPr>
              <a:t>Parenter</a:t>
            </a:r>
            <a:r>
              <a:rPr lang="es-419" sz="1200" i="1" kern="1200" dirty="0">
                <a:solidFill>
                  <a:schemeClr val="tx1"/>
                </a:solidFill>
                <a:latin typeface="+mn-lt"/>
                <a:ea typeface="+mn-ea"/>
                <a:cs typeface="+mn-cs"/>
              </a:rPr>
              <a:t> Enteral </a:t>
            </a:r>
            <a:r>
              <a:rPr lang="es-419" sz="1200" i="1" kern="1200" dirty="0" err="1">
                <a:solidFill>
                  <a:schemeClr val="tx1"/>
                </a:solidFill>
                <a:latin typeface="+mn-lt"/>
                <a:ea typeface="+mn-ea"/>
                <a:cs typeface="+mn-cs"/>
              </a:rPr>
              <a:t>Nutr</a:t>
            </a:r>
            <a:r>
              <a:rPr lang="es-419" sz="1200" i="1" kern="1200" dirty="0">
                <a:solidFill>
                  <a:schemeClr val="tx1"/>
                </a:solidFill>
                <a:latin typeface="+mn-lt"/>
                <a:ea typeface="+mn-ea"/>
                <a:cs typeface="+mn-cs"/>
              </a:rPr>
              <a:t> 2009;33:122-167.</a:t>
            </a:r>
          </a:p>
          <a:p>
            <a:endParaRPr lang="es-419" sz="1200" i="0" kern="1200" dirty="0">
              <a:solidFill>
                <a:schemeClr val="tx1"/>
              </a:solidFill>
              <a:latin typeface="+mn-lt"/>
              <a:ea typeface="+mn-ea"/>
              <a:cs typeface="+mn-cs"/>
            </a:endParaRPr>
          </a:p>
          <a:p>
            <a:endParaRPr lang="es-419" noProof="0" dirty="0">
              <a:ea typeface="ＭＳ Ｐゴシック" charset="-128"/>
              <a:cs typeface="ＭＳ Ｐゴシック" charset="-128"/>
            </a:endParaRPr>
          </a:p>
        </p:txBody>
      </p:sp>
      <p:sp>
        <p:nvSpPr>
          <p:cNvPr id="62468" name="Slide Number Placeholder 3"/>
          <p:cNvSpPr>
            <a:spLocks noGrp="1"/>
          </p:cNvSpPr>
          <p:nvPr>
            <p:ph type="sldNum" sz="quarter" idx="5"/>
          </p:nvPr>
        </p:nvSpPr>
        <p:spPr>
          <a:noFill/>
        </p:spPr>
        <p:txBody>
          <a:bodyPr/>
          <a:lstStyle/>
          <a:p>
            <a:fld id="{93F2CB04-CBD9-8242-ACFC-C2D214CE9881}" type="slidenum">
              <a:rPr lang="en-US">
                <a:latin typeface="Times New Roman" charset="0"/>
                <a:ea typeface="ＭＳ Ｐゴシック" charset="-128"/>
                <a:cs typeface="ＭＳ Ｐゴシック" charset="-128"/>
              </a:rPr>
              <a:pPr/>
              <a:t>25</a:t>
            </a:fld>
            <a:endParaRPr lang="en-US">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403402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s-419" noProof="0" dirty="0">
                <a:ea typeface="ＭＳ Ｐゴシック" charset="-128"/>
                <a:cs typeface="ＭＳ Ｐゴシック" charset="-128"/>
              </a:rPr>
              <a:t>El control de rutina de los parámetros bioquímicos (por ejemplo, electrolitos séricos, glucosa en sangre, nitrógeno ureico en sangre, creatinina sérica, calcio, fósforo, magnesio, enzimas del hígado), así como el de signos vitales, peso corporal y tolerancia a la alimentación, puede ayudar a prevenir, identificar y tratar las complicaciones metabólicas, entre otros problemas.</a:t>
            </a:r>
          </a:p>
          <a:p>
            <a:r>
              <a:rPr lang="es-419" noProof="0" dirty="0">
                <a:ea typeface="ＭＳ Ｐゴシック" charset="-128"/>
                <a:cs typeface="ＭＳ Ｐゴシック" charset="-128"/>
              </a:rPr>
              <a:t>También es importante monitorear el progreso hacia los objetivos establecidos de la terapia nutricional enteral.</a:t>
            </a:r>
          </a:p>
          <a:p>
            <a:endParaRPr lang="es-419" noProof="0" dirty="0">
              <a:ea typeface="ＭＳ Ｐゴシック" charset="-128"/>
              <a:cs typeface="ＭＳ Ｐゴシック" charset="-128"/>
            </a:endParaRPr>
          </a:p>
          <a:p>
            <a:r>
              <a:rPr lang="es-419" b="0" i="1" noProof="0" dirty="0">
                <a:ea typeface="ＭＳ Ｐゴシック" charset="-128"/>
                <a:cs typeface="ＭＳ Ｐゴシック" charset="-128"/>
              </a:rPr>
              <a:t>Russell MK. </a:t>
            </a:r>
            <a:r>
              <a:rPr lang="es-419" b="0" i="1" noProof="0" dirty="0" err="1">
                <a:ea typeface="ＭＳ Ｐゴシック" charset="-128"/>
                <a:cs typeface="ＭＳ Ｐゴシック" charset="-128"/>
              </a:rPr>
              <a:t>Monitoring</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complications</a:t>
            </a:r>
            <a:r>
              <a:rPr lang="es-419" b="0" i="1" noProof="0" dirty="0">
                <a:ea typeface="ＭＳ Ｐゴシック" charset="-128"/>
                <a:cs typeface="ＭＳ Ｐゴシック" charset="-128"/>
              </a:rPr>
              <a:t> of enteral </a:t>
            </a:r>
            <a:r>
              <a:rPr lang="es-419" b="0" i="1" noProof="0" dirty="0" err="1">
                <a:ea typeface="ＭＳ Ｐゴシック" charset="-128"/>
                <a:cs typeface="ＭＳ Ｐゴシック" charset="-128"/>
              </a:rPr>
              <a:t>feedings</a:t>
            </a:r>
            <a:r>
              <a:rPr lang="es-419" b="0" i="1" noProof="0" dirty="0">
                <a:ea typeface="ＭＳ Ｐゴシック" charset="-128"/>
                <a:cs typeface="ＭＳ Ｐゴシック" charset="-128"/>
              </a:rPr>
              <a:t>. In </a:t>
            </a:r>
            <a:r>
              <a:rPr lang="es-419" b="0" i="1" noProof="0" dirty="0" err="1">
                <a:ea typeface="ＭＳ Ｐゴシック" charset="-128"/>
                <a:cs typeface="ＭＳ Ｐゴシック" charset="-128"/>
              </a:rPr>
              <a:t>Charney</a:t>
            </a:r>
            <a:r>
              <a:rPr lang="es-419" b="0" i="1" noProof="0" dirty="0">
                <a:ea typeface="ＭＳ Ｐゴシック" charset="-128"/>
                <a:cs typeface="ＭＳ Ｐゴシック" charset="-128"/>
              </a:rPr>
              <a:t> P, Malone A (eds.). ADA Pocket </a:t>
            </a:r>
            <a:r>
              <a:rPr lang="es-419" b="0" i="1" noProof="0" dirty="0" err="1">
                <a:ea typeface="ＭＳ Ｐゴシック" charset="-128"/>
                <a:cs typeface="ＭＳ Ｐゴシック" charset="-128"/>
              </a:rPr>
              <a:t>Guide</a:t>
            </a:r>
            <a:r>
              <a:rPr lang="es-419" b="0" i="1" noProof="0" dirty="0">
                <a:ea typeface="ＭＳ Ｐゴシック" charset="-128"/>
                <a:cs typeface="ＭＳ Ｐゴシック" charset="-128"/>
              </a:rPr>
              <a:t> To Enteral </a:t>
            </a:r>
            <a:r>
              <a:rPr lang="es-419" b="0" i="1" noProof="0" dirty="0" err="1">
                <a:ea typeface="ＭＳ Ｐゴシック" charset="-128"/>
                <a:cs typeface="ＭＳ Ｐゴシック" charset="-128"/>
              </a:rPr>
              <a:t>Nutrition</a:t>
            </a:r>
            <a:r>
              <a:rPr lang="es-419" b="0" i="1" noProof="0" dirty="0">
                <a:ea typeface="ＭＳ Ｐゴシック" charset="-128"/>
                <a:cs typeface="ＭＳ Ｐゴシック" charset="-128"/>
              </a:rPr>
              <a:t>. Chicago, </a:t>
            </a:r>
            <a:r>
              <a:rPr lang="es-419" b="0" i="1" noProof="0" dirty="0" err="1">
                <a:ea typeface="ＭＳ Ｐゴシック" charset="-128"/>
                <a:cs typeface="ＭＳ Ｐゴシック" charset="-128"/>
              </a:rPr>
              <a:t>The</a:t>
            </a:r>
            <a:r>
              <a:rPr lang="es-419" b="0" i="1" noProof="0" dirty="0">
                <a:ea typeface="ＭＳ Ｐゴシック" charset="-128"/>
                <a:cs typeface="ＭＳ Ｐゴシック" charset="-128"/>
              </a:rPr>
              <a:t> American </a:t>
            </a:r>
            <a:r>
              <a:rPr lang="es-419" b="0" i="1" noProof="0" dirty="0" err="1">
                <a:ea typeface="ＭＳ Ｐゴシック" charset="-128"/>
                <a:cs typeface="ＭＳ Ｐゴシック" charset="-128"/>
              </a:rPr>
              <a:t>Dietetic</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Assoication</a:t>
            </a:r>
            <a:r>
              <a:rPr lang="es-419" b="0" i="1" noProof="0" dirty="0">
                <a:ea typeface="ＭＳ Ｐゴシック" charset="-128"/>
                <a:cs typeface="ＭＳ Ｐゴシック" charset="-128"/>
              </a:rPr>
              <a:t>, 2006. pp. 155-192.</a:t>
            </a:r>
          </a:p>
        </p:txBody>
      </p:sp>
      <p:sp>
        <p:nvSpPr>
          <p:cNvPr id="63492" name="Slide Number Placeholder 3"/>
          <p:cNvSpPr>
            <a:spLocks noGrp="1"/>
          </p:cNvSpPr>
          <p:nvPr>
            <p:ph type="sldNum" sz="quarter" idx="5"/>
          </p:nvPr>
        </p:nvSpPr>
        <p:spPr>
          <a:noFill/>
        </p:spPr>
        <p:txBody>
          <a:bodyPr/>
          <a:lstStyle/>
          <a:p>
            <a:fld id="{7090A8B7-1BCB-5D4E-8EDD-0C0178412AAE}" type="slidenum">
              <a:rPr lang="en-US">
                <a:latin typeface="Times New Roman" charset="0"/>
                <a:ea typeface="ＭＳ Ｐゴシック" charset="-128"/>
                <a:cs typeface="ＭＳ Ｐゴシック" charset="-128"/>
              </a:rPr>
              <a:pPr/>
              <a:t>26</a:t>
            </a:fld>
            <a:endParaRPr lang="en-US">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794558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r>
              <a:rPr lang="es-419" noProof="0" dirty="0">
                <a:ea typeface="ＭＳ Ｐゴシック" charset="-128"/>
                <a:cs typeface="ＭＳ Ｐゴシック" charset="-128"/>
              </a:rPr>
              <a:t>Dado que los pacientes en estado crítico presentan requerimientos elevados de vitaminas y minerales, los lineamientos de la Sociedad de Medicina de Cuidados Intensivos (SCCM) y la Sociedad Americana de Nutrición Parenteral y Enteral (ASPEN), recomiendan que se provea de vitaminas antioxidantes y minerales esenciales (especialmente selenio) a todos los pacientes que reciben terapia de nutrición especializada (especialmente en pacientes en estado crítico).</a:t>
            </a:r>
          </a:p>
          <a:p>
            <a:r>
              <a:rPr lang="es-419" noProof="0" dirty="0">
                <a:ea typeface="ＭＳ Ｐゴシック" charset="-128"/>
                <a:cs typeface="ＭＳ Ｐゴシック" charset="-128"/>
              </a:rPr>
              <a:t>Además, se deben reabastecer intensamente las concentraciones séricas de fósforo, magnesio y potasio, antes de iniciar la alimentación en pacientes malnutridos para evitar el síndrome de realimentación.</a:t>
            </a:r>
          </a:p>
          <a:p>
            <a:endParaRPr lang="es-419" dirty="0">
              <a:ea typeface="ＭＳ Ｐゴシック" charset="-128"/>
              <a:cs typeface="ＭＳ Ｐゴシック" charset="-128"/>
            </a:endParaRPr>
          </a:p>
          <a:p>
            <a:r>
              <a:rPr lang="es-419" b="0" i="1" dirty="0" err="1">
                <a:ea typeface="ＭＳ Ｐゴシック" charset="-128"/>
                <a:cs typeface="ＭＳ Ｐゴシック" charset="-128"/>
              </a:rPr>
              <a:t>McClave</a:t>
            </a:r>
            <a:r>
              <a:rPr lang="es-419" b="0" i="1" dirty="0">
                <a:ea typeface="ＭＳ Ｐゴシック" charset="-128"/>
                <a:cs typeface="ＭＳ Ｐゴシック" charset="-128"/>
              </a:rPr>
              <a:t> SA, </a:t>
            </a:r>
            <a:r>
              <a:rPr lang="es-419" b="0" i="1" dirty="0" err="1">
                <a:ea typeface="ＭＳ Ｐゴシック" charset="-128"/>
                <a:cs typeface="ＭＳ Ｐゴシック" charset="-128"/>
              </a:rPr>
              <a:t>Martindale</a:t>
            </a:r>
            <a:r>
              <a:rPr lang="es-419" b="0" i="1" dirty="0">
                <a:ea typeface="ＭＳ Ｐゴシック" charset="-128"/>
                <a:cs typeface="ＭＳ Ｐゴシック" charset="-128"/>
              </a:rPr>
              <a:t> RG, </a:t>
            </a:r>
            <a:r>
              <a:rPr lang="es-419" b="0" i="1" dirty="0" err="1">
                <a:ea typeface="ＭＳ Ｐゴシック" charset="-128"/>
                <a:cs typeface="ＭＳ Ｐゴシック" charset="-128"/>
              </a:rPr>
              <a:t>Vanek</a:t>
            </a:r>
            <a:r>
              <a:rPr lang="es-419" b="0" i="1" dirty="0">
                <a:ea typeface="ＭＳ Ｐゴシック" charset="-128"/>
                <a:cs typeface="ＭＳ Ｐゴシック" charset="-128"/>
              </a:rPr>
              <a:t> VW, et al. </a:t>
            </a:r>
            <a:r>
              <a:rPr lang="es-419" b="0" i="1" dirty="0" err="1">
                <a:ea typeface="ＭＳ Ｐゴシック" charset="-128"/>
                <a:cs typeface="ＭＳ Ｐゴシック" charset="-128"/>
              </a:rPr>
              <a:t>Guidelines</a:t>
            </a:r>
            <a:r>
              <a:rPr lang="es-419" b="0" i="1" dirty="0">
                <a:ea typeface="ＭＳ Ｐゴシック" charset="-128"/>
                <a:cs typeface="ＭＳ Ｐゴシック" charset="-128"/>
              </a:rPr>
              <a:t> </a:t>
            </a:r>
            <a:r>
              <a:rPr lang="es-419" b="0" i="1" dirty="0" err="1">
                <a:ea typeface="ＭＳ Ｐゴシック" charset="-128"/>
                <a:cs typeface="ＭＳ Ｐゴシック" charset="-128"/>
              </a:rPr>
              <a:t>for</a:t>
            </a:r>
            <a:r>
              <a:rPr lang="es-419" b="0" i="1" dirty="0">
                <a:ea typeface="ＭＳ Ｐゴシック" charset="-128"/>
                <a:cs typeface="ＭＳ Ｐゴシック" charset="-128"/>
              </a:rPr>
              <a:t> </a:t>
            </a:r>
            <a:r>
              <a:rPr lang="es-419" b="0" i="1" dirty="0" err="1">
                <a:ea typeface="ＭＳ Ｐゴシック" charset="-128"/>
                <a:cs typeface="ＭＳ Ｐゴシック" charset="-128"/>
              </a:rPr>
              <a:t>the</a:t>
            </a:r>
            <a:r>
              <a:rPr lang="es-419" b="0" i="1" dirty="0">
                <a:ea typeface="ＭＳ Ｐゴシック" charset="-128"/>
                <a:cs typeface="ＭＳ Ｐゴシック" charset="-128"/>
              </a:rPr>
              <a:t> </a:t>
            </a:r>
            <a:r>
              <a:rPr lang="es-419" b="0" i="1" dirty="0" err="1">
                <a:ea typeface="ＭＳ Ｐゴシック" charset="-128"/>
                <a:cs typeface="ＭＳ Ｐゴシック" charset="-128"/>
              </a:rPr>
              <a:t>provision</a:t>
            </a:r>
            <a:r>
              <a:rPr lang="es-419" b="0" i="1" dirty="0">
                <a:ea typeface="ＭＳ Ｐゴシック" charset="-128"/>
                <a:cs typeface="ＭＳ Ｐゴシック" charset="-128"/>
              </a:rPr>
              <a:t> and </a:t>
            </a:r>
            <a:r>
              <a:rPr lang="es-419" b="0" i="1" dirty="0" err="1">
                <a:ea typeface="ＭＳ Ｐゴシック" charset="-128"/>
                <a:cs typeface="ＭＳ Ｐゴシック" charset="-128"/>
              </a:rPr>
              <a:t>assessment</a:t>
            </a:r>
            <a:r>
              <a:rPr lang="es-419" b="0" i="1" dirty="0">
                <a:ea typeface="ＭＳ Ｐゴシック" charset="-128"/>
                <a:cs typeface="ＭＳ Ｐゴシック" charset="-128"/>
              </a:rPr>
              <a:t> of </a:t>
            </a:r>
            <a:r>
              <a:rPr lang="es-419" b="0" i="1" dirty="0" err="1">
                <a:ea typeface="ＭＳ Ｐゴシック" charset="-128"/>
                <a:cs typeface="ＭＳ Ｐゴシック" charset="-128"/>
              </a:rPr>
              <a:t>nutrition</a:t>
            </a:r>
            <a:r>
              <a:rPr lang="es-419" b="0" i="1" dirty="0">
                <a:ea typeface="ＭＳ Ｐゴシック" charset="-128"/>
                <a:cs typeface="ＭＳ Ｐゴシック" charset="-128"/>
              </a:rPr>
              <a:t> </a:t>
            </a:r>
            <a:r>
              <a:rPr lang="es-419" b="0" i="1" dirty="0" err="1">
                <a:ea typeface="ＭＳ Ｐゴシック" charset="-128"/>
                <a:cs typeface="ＭＳ Ｐゴシック" charset="-128"/>
              </a:rPr>
              <a:t>support</a:t>
            </a:r>
            <a:r>
              <a:rPr lang="es-419" b="0" i="1" dirty="0">
                <a:ea typeface="ＭＳ Ｐゴシック" charset="-128"/>
                <a:cs typeface="ＭＳ Ｐゴシック" charset="-128"/>
              </a:rPr>
              <a:t> </a:t>
            </a:r>
            <a:r>
              <a:rPr lang="es-419" b="0" i="1" dirty="0" err="1">
                <a:ea typeface="ＭＳ Ｐゴシック" charset="-128"/>
                <a:cs typeface="ＭＳ Ｐゴシック" charset="-128"/>
              </a:rPr>
              <a:t>therapy</a:t>
            </a:r>
            <a:r>
              <a:rPr lang="es-419" b="0" i="1" dirty="0">
                <a:ea typeface="ＭＳ Ｐゴシック" charset="-128"/>
                <a:cs typeface="ＭＳ Ｐゴシック" charset="-128"/>
              </a:rPr>
              <a:t> in </a:t>
            </a:r>
            <a:r>
              <a:rPr lang="es-419" b="0" i="1" dirty="0" err="1">
                <a:ea typeface="ＭＳ Ｐゴシック" charset="-128"/>
                <a:cs typeface="ＭＳ Ｐゴシック" charset="-128"/>
              </a:rPr>
              <a:t>the</a:t>
            </a:r>
            <a:r>
              <a:rPr lang="es-419" b="0" i="1" dirty="0">
                <a:ea typeface="ＭＳ Ｐゴシック" charset="-128"/>
                <a:cs typeface="ＭＳ Ｐゴシック" charset="-128"/>
              </a:rPr>
              <a:t> </a:t>
            </a:r>
            <a:r>
              <a:rPr lang="es-419" b="0" i="1" dirty="0" err="1">
                <a:ea typeface="ＭＳ Ｐゴシック" charset="-128"/>
                <a:cs typeface="ＭＳ Ｐゴシック" charset="-128"/>
              </a:rPr>
              <a:t>adult</a:t>
            </a:r>
            <a:r>
              <a:rPr lang="es-419" b="0" i="1" dirty="0">
                <a:ea typeface="ＭＳ Ｐゴシック" charset="-128"/>
                <a:cs typeface="ＭＳ Ｐゴシック" charset="-128"/>
              </a:rPr>
              <a:t> </a:t>
            </a:r>
            <a:r>
              <a:rPr lang="es-419" b="0" i="1" dirty="0" err="1">
                <a:ea typeface="ＭＳ Ｐゴシック" charset="-128"/>
                <a:cs typeface="ＭＳ Ｐゴシック" charset="-128"/>
              </a:rPr>
              <a:t>critically</a:t>
            </a:r>
            <a:r>
              <a:rPr lang="es-419" b="0" i="1" dirty="0">
                <a:ea typeface="ＭＳ Ｐゴシック" charset="-128"/>
                <a:cs typeface="ＭＳ Ｐゴシック" charset="-128"/>
              </a:rPr>
              <a:t> </a:t>
            </a:r>
            <a:r>
              <a:rPr lang="es-419" b="0" i="1" dirty="0" err="1">
                <a:ea typeface="ＭＳ Ｐゴシック" charset="-128"/>
                <a:cs typeface="ＭＳ Ｐゴシック" charset="-128"/>
              </a:rPr>
              <a:t>ill</a:t>
            </a:r>
            <a:r>
              <a:rPr lang="es-419" b="0" i="1" dirty="0">
                <a:ea typeface="ＭＳ Ｐゴシック" charset="-128"/>
                <a:cs typeface="ＭＳ Ｐゴシック" charset="-128"/>
              </a:rPr>
              <a:t> </a:t>
            </a:r>
            <a:r>
              <a:rPr lang="es-419" b="0" i="1" dirty="0" err="1">
                <a:ea typeface="ＭＳ Ｐゴシック" charset="-128"/>
                <a:cs typeface="ＭＳ Ｐゴシック" charset="-128"/>
              </a:rPr>
              <a:t>patient</a:t>
            </a:r>
            <a:r>
              <a:rPr lang="es-419" b="0" i="1" dirty="0">
                <a:ea typeface="ＭＳ Ｐゴシック" charset="-128"/>
                <a:cs typeface="ＭＳ Ｐゴシック" charset="-128"/>
              </a:rPr>
              <a:t>: </a:t>
            </a:r>
            <a:r>
              <a:rPr lang="es-419" b="0" i="1" dirty="0" err="1">
                <a:ea typeface="ＭＳ Ｐゴシック" charset="-128"/>
                <a:cs typeface="ＭＳ Ｐゴシック" charset="-128"/>
              </a:rPr>
              <a:t>Society</a:t>
            </a:r>
            <a:r>
              <a:rPr lang="es-419" b="0" i="1" dirty="0">
                <a:ea typeface="ＭＳ Ｐゴシック" charset="-128"/>
                <a:cs typeface="ＭＳ Ｐゴシック" charset="-128"/>
              </a:rPr>
              <a:t> of </a:t>
            </a:r>
            <a:r>
              <a:rPr lang="es-419" b="0" i="1" dirty="0" err="1">
                <a:ea typeface="ＭＳ Ｐゴシック" charset="-128"/>
                <a:cs typeface="ＭＳ Ｐゴシック" charset="-128"/>
              </a:rPr>
              <a:t>Critical</a:t>
            </a:r>
            <a:r>
              <a:rPr lang="es-419" b="0" i="1" dirty="0">
                <a:ea typeface="ＭＳ Ｐゴシック" charset="-128"/>
                <a:cs typeface="ＭＳ Ｐゴシック" charset="-128"/>
              </a:rPr>
              <a:t> </a:t>
            </a:r>
            <a:r>
              <a:rPr lang="es-419" b="0" i="1" dirty="0" err="1">
                <a:ea typeface="ＭＳ Ｐゴシック" charset="-128"/>
                <a:cs typeface="ＭＳ Ｐゴシック" charset="-128"/>
              </a:rPr>
              <a:t>Care</a:t>
            </a:r>
            <a:r>
              <a:rPr lang="es-419" b="0" i="1" dirty="0">
                <a:ea typeface="ＭＳ Ｐゴシック" charset="-128"/>
                <a:cs typeface="ＭＳ Ｐゴシック" charset="-128"/>
              </a:rPr>
              <a:t> Medicine (SCCM) and American</a:t>
            </a:r>
          </a:p>
          <a:p>
            <a:r>
              <a:rPr lang="es-419" b="0" i="1" dirty="0" err="1">
                <a:ea typeface="ＭＳ Ｐゴシック" charset="-128"/>
                <a:cs typeface="ＭＳ Ｐゴシック" charset="-128"/>
              </a:rPr>
              <a:t>Society</a:t>
            </a:r>
            <a:r>
              <a:rPr lang="es-419" b="0" i="1" dirty="0">
                <a:ea typeface="ＭＳ Ｐゴシック" charset="-128"/>
                <a:cs typeface="ＭＳ Ｐゴシック" charset="-128"/>
              </a:rPr>
              <a:t> </a:t>
            </a:r>
            <a:r>
              <a:rPr lang="es-419" b="0" i="1" dirty="0" err="1">
                <a:ea typeface="ＭＳ Ｐゴシック" charset="-128"/>
                <a:cs typeface="ＭＳ Ｐゴシック" charset="-128"/>
              </a:rPr>
              <a:t>for</a:t>
            </a:r>
            <a:r>
              <a:rPr lang="es-419" b="0" i="1" dirty="0">
                <a:ea typeface="ＭＳ Ｐゴシック" charset="-128"/>
                <a:cs typeface="ＭＳ Ｐゴシック" charset="-128"/>
              </a:rPr>
              <a:t> Parenteral and Enteral </a:t>
            </a:r>
            <a:r>
              <a:rPr lang="es-419" b="0" i="1" dirty="0" err="1">
                <a:ea typeface="ＭＳ Ｐゴシック" charset="-128"/>
                <a:cs typeface="ＭＳ Ｐゴシック" charset="-128"/>
              </a:rPr>
              <a:t>Nutrition</a:t>
            </a:r>
            <a:r>
              <a:rPr lang="es-419" b="0" i="1" dirty="0">
                <a:ea typeface="ＭＳ Ｐゴシック" charset="-128"/>
                <a:cs typeface="ＭＳ Ｐゴシック" charset="-128"/>
              </a:rPr>
              <a:t> (A.S.P.E.N.). JPEN J </a:t>
            </a:r>
            <a:r>
              <a:rPr lang="es-419" b="0" i="1" dirty="0" err="1">
                <a:ea typeface="ＭＳ Ｐゴシック" charset="-128"/>
                <a:cs typeface="ＭＳ Ｐゴシック" charset="-128"/>
              </a:rPr>
              <a:t>Parenter</a:t>
            </a:r>
            <a:r>
              <a:rPr lang="es-419" b="0" i="1" dirty="0">
                <a:ea typeface="ＭＳ Ｐゴシック" charset="-128"/>
                <a:cs typeface="ＭＳ Ｐゴシック" charset="-128"/>
              </a:rPr>
              <a:t> Enteral </a:t>
            </a:r>
            <a:r>
              <a:rPr lang="es-419" b="0" i="1" dirty="0" err="1">
                <a:ea typeface="ＭＳ Ｐゴシック" charset="-128"/>
                <a:cs typeface="ＭＳ Ｐゴシック" charset="-128"/>
              </a:rPr>
              <a:t>Nutr</a:t>
            </a:r>
            <a:r>
              <a:rPr lang="es-419" b="0" i="1" dirty="0">
                <a:ea typeface="ＭＳ Ｐゴシック" charset="-128"/>
                <a:cs typeface="ＭＳ Ｐゴシック" charset="-128"/>
              </a:rPr>
              <a:t> 2009;33:277-316. </a:t>
            </a:r>
            <a:r>
              <a:rPr lang="es-419" b="0" i="1" dirty="0" err="1">
                <a:ea typeface="ＭＳ Ｐゴシック" charset="-128"/>
                <a:cs typeface="ＭＳ Ｐゴシック" charset="-128"/>
              </a:rPr>
              <a:t>Boateng</a:t>
            </a:r>
            <a:r>
              <a:rPr lang="es-419" b="0" i="1" dirty="0">
                <a:ea typeface="ＭＳ Ｐゴシック" charset="-128"/>
                <a:cs typeface="ＭＳ Ｐゴシック" charset="-128"/>
              </a:rPr>
              <a:t> AA, </a:t>
            </a:r>
            <a:r>
              <a:rPr lang="es-419" b="0" i="1" dirty="0" err="1">
                <a:ea typeface="ＭＳ Ｐゴシック" charset="-128"/>
                <a:cs typeface="ＭＳ Ｐゴシック" charset="-128"/>
              </a:rPr>
              <a:t>Sriram</a:t>
            </a:r>
            <a:r>
              <a:rPr lang="es-419" b="0" i="1" dirty="0">
                <a:ea typeface="ＭＳ Ｐゴシック" charset="-128"/>
                <a:cs typeface="ＭＳ Ｐゴシック" charset="-128"/>
              </a:rPr>
              <a:t> K, </a:t>
            </a:r>
            <a:r>
              <a:rPr lang="es-419" b="0" i="1" dirty="0" err="1">
                <a:ea typeface="ＭＳ Ｐゴシック" charset="-128"/>
                <a:cs typeface="ＭＳ Ｐゴシック" charset="-128"/>
              </a:rPr>
              <a:t>Meguid</a:t>
            </a:r>
            <a:r>
              <a:rPr lang="es-419" b="0" i="1" dirty="0">
                <a:ea typeface="ＭＳ Ｐゴシック" charset="-128"/>
                <a:cs typeface="ＭＳ Ｐゴシック" charset="-128"/>
              </a:rPr>
              <a:t> MM, </a:t>
            </a:r>
            <a:r>
              <a:rPr lang="es-419" b="0" i="1" dirty="0" err="1">
                <a:ea typeface="ＭＳ Ｐゴシック" charset="-128"/>
                <a:cs typeface="ＭＳ Ｐゴシック" charset="-128"/>
              </a:rPr>
              <a:t>Crook</a:t>
            </a:r>
            <a:r>
              <a:rPr lang="es-419" b="0" i="1" dirty="0">
                <a:ea typeface="ＭＳ Ｐゴシック" charset="-128"/>
                <a:cs typeface="ＭＳ Ｐゴシック" charset="-128"/>
              </a:rPr>
              <a:t> M. </a:t>
            </a:r>
            <a:r>
              <a:rPr lang="es-419" b="0" i="1" dirty="0" err="1">
                <a:ea typeface="ＭＳ Ｐゴシック" charset="-128"/>
                <a:cs typeface="ＭＳ Ｐゴシック" charset="-128"/>
              </a:rPr>
              <a:t>Refeeding</a:t>
            </a:r>
            <a:r>
              <a:rPr lang="es-419" b="0" i="1" dirty="0">
                <a:ea typeface="ＭＳ Ｐゴシック" charset="-128"/>
                <a:cs typeface="ＭＳ Ｐゴシック" charset="-128"/>
              </a:rPr>
              <a:t> </a:t>
            </a:r>
            <a:r>
              <a:rPr lang="es-419" b="0" i="1" dirty="0" err="1">
                <a:ea typeface="ＭＳ Ｐゴシック" charset="-128"/>
                <a:cs typeface="ＭＳ Ｐゴシック" charset="-128"/>
              </a:rPr>
              <a:t>syndrome</a:t>
            </a:r>
            <a:r>
              <a:rPr lang="es-419" b="0" i="1" dirty="0">
                <a:ea typeface="ＭＳ Ｐゴシック" charset="-128"/>
                <a:cs typeface="ＭＳ Ｐゴシック" charset="-128"/>
              </a:rPr>
              <a:t>: </a:t>
            </a:r>
            <a:r>
              <a:rPr lang="es-419" b="0" i="1" dirty="0" err="1">
                <a:ea typeface="ＭＳ Ｐゴシック" charset="-128"/>
                <a:cs typeface="ＭＳ Ｐゴシック" charset="-128"/>
              </a:rPr>
              <a:t>treatment</a:t>
            </a:r>
            <a:r>
              <a:rPr lang="es-419" b="0" i="1" dirty="0">
                <a:ea typeface="ＭＳ Ｐゴシック" charset="-128"/>
                <a:cs typeface="ＭＳ Ｐゴシック" charset="-128"/>
              </a:rPr>
              <a:t> </a:t>
            </a:r>
            <a:r>
              <a:rPr lang="es-419" b="0" i="1" dirty="0" err="1">
                <a:ea typeface="ＭＳ Ｐゴシック" charset="-128"/>
                <a:cs typeface="ＭＳ Ｐゴシック" charset="-128"/>
              </a:rPr>
              <a:t>considerations</a:t>
            </a:r>
            <a:r>
              <a:rPr lang="es-419" b="0" i="1" dirty="0">
                <a:ea typeface="ＭＳ Ｐゴシック" charset="-128"/>
                <a:cs typeface="ＭＳ Ｐゴシック" charset="-128"/>
              </a:rPr>
              <a:t> </a:t>
            </a:r>
            <a:r>
              <a:rPr lang="es-419" b="0" i="1" dirty="0" err="1">
                <a:ea typeface="ＭＳ Ｐゴシック" charset="-128"/>
                <a:cs typeface="ＭＳ Ｐゴシック" charset="-128"/>
              </a:rPr>
              <a:t>based</a:t>
            </a:r>
            <a:r>
              <a:rPr lang="es-419" b="0" i="1" dirty="0">
                <a:ea typeface="ＭＳ Ｐゴシック" charset="-128"/>
                <a:cs typeface="ＭＳ Ｐゴシック" charset="-128"/>
              </a:rPr>
              <a:t> </a:t>
            </a:r>
            <a:r>
              <a:rPr lang="es-419" b="0" i="1" dirty="0" err="1">
                <a:ea typeface="ＭＳ Ｐゴシック" charset="-128"/>
                <a:cs typeface="ＭＳ Ｐゴシック" charset="-128"/>
              </a:rPr>
              <a:t>on</a:t>
            </a:r>
            <a:r>
              <a:rPr lang="es-419" b="0" i="1" dirty="0">
                <a:ea typeface="ＭＳ Ｐゴシック" charset="-128"/>
                <a:cs typeface="ＭＳ Ｐゴシック" charset="-128"/>
              </a:rPr>
              <a:t> </a:t>
            </a:r>
            <a:r>
              <a:rPr lang="es-419" b="0" i="1" dirty="0" err="1">
                <a:ea typeface="ＭＳ Ｐゴシック" charset="-128"/>
                <a:cs typeface="ＭＳ Ｐゴシック" charset="-128"/>
              </a:rPr>
              <a:t>collective</a:t>
            </a:r>
            <a:r>
              <a:rPr lang="es-419" b="0" i="1" dirty="0">
                <a:ea typeface="ＭＳ Ｐゴシック" charset="-128"/>
                <a:cs typeface="ＭＳ Ｐゴシック" charset="-128"/>
              </a:rPr>
              <a:t> </a:t>
            </a:r>
            <a:r>
              <a:rPr lang="es-419" b="0" i="1" dirty="0" err="1">
                <a:ea typeface="ＭＳ Ｐゴシック" charset="-128"/>
                <a:cs typeface="ＭＳ Ｐゴシック" charset="-128"/>
              </a:rPr>
              <a:t>analysis</a:t>
            </a:r>
            <a:r>
              <a:rPr lang="es-419" b="0" i="1" dirty="0">
                <a:ea typeface="ＭＳ Ｐゴシック" charset="-128"/>
                <a:cs typeface="ＭＳ Ｐゴシック" charset="-128"/>
              </a:rPr>
              <a:t> of </a:t>
            </a:r>
            <a:r>
              <a:rPr lang="es-419" b="0" i="1" dirty="0" err="1">
                <a:ea typeface="ＭＳ Ｐゴシック" charset="-128"/>
                <a:cs typeface="ＭＳ Ｐゴシック" charset="-128"/>
              </a:rPr>
              <a:t>literature</a:t>
            </a:r>
            <a:r>
              <a:rPr lang="es-419" b="0" i="1" dirty="0">
                <a:ea typeface="ＭＳ Ｐゴシック" charset="-128"/>
                <a:cs typeface="ＭＳ Ｐゴシック" charset="-128"/>
              </a:rPr>
              <a:t> case </a:t>
            </a:r>
            <a:r>
              <a:rPr lang="es-419" b="0" i="1" dirty="0" err="1">
                <a:ea typeface="ＭＳ Ｐゴシック" charset="-128"/>
                <a:cs typeface="ＭＳ Ｐゴシック" charset="-128"/>
              </a:rPr>
              <a:t>reports</a:t>
            </a:r>
            <a:r>
              <a:rPr lang="es-419" b="0" i="1" dirty="0">
                <a:ea typeface="ＭＳ Ｐゴシック" charset="-128"/>
                <a:cs typeface="ＭＳ Ｐゴシック" charset="-128"/>
              </a:rPr>
              <a:t>. </a:t>
            </a:r>
            <a:r>
              <a:rPr lang="es-419" b="0" i="1" dirty="0" err="1">
                <a:ea typeface="ＭＳ Ｐゴシック" charset="-128"/>
                <a:cs typeface="ＭＳ Ｐゴシック" charset="-128"/>
              </a:rPr>
              <a:t>Nutrition</a:t>
            </a:r>
            <a:r>
              <a:rPr lang="es-419" b="0" i="1" dirty="0">
                <a:ea typeface="ＭＳ Ｐゴシック" charset="-128"/>
                <a:cs typeface="ＭＳ Ｐゴシック" charset="-128"/>
              </a:rPr>
              <a:t> 2010;26:156-167.</a:t>
            </a:r>
            <a:endParaRPr lang="es-419" sz="1000" b="0" i="1" dirty="0">
              <a:ea typeface="ＭＳ Ｐゴシック" charset="-128"/>
              <a:cs typeface="ＭＳ Ｐゴシック" charset="-128"/>
            </a:endParaRPr>
          </a:p>
        </p:txBody>
      </p:sp>
      <p:sp>
        <p:nvSpPr>
          <p:cNvPr id="64516" name="Slide Number Placeholder 3"/>
          <p:cNvSpPr>
            <a:spLocks noGrp="1"/>
          </p:cNvSpPr>
          <p:nvPr>
            <p:ph type="sldNum" sz="quarter" idx="5"/>
          </p:nvPr>
        </p:nvSpPr>
        <p:spPr>
          <a:noFill/>
        </p:spPr>
        <p:txBody>
          <a:bodyPr/>
          <a:lstStyle/>
          <a:p>
            <a:fld id="{C27112E1-60FE-F44C-B985-8E68245A7B31}" type="slidenum">
              <a:rPr lang="en-US">
                <a:latin typeface="Times New Roman" charset="0"/>
                <a:ea typeface="ＭＳ Ｐゴシック" charset="-128"/>
                <a:cs typeface="ＭＳ Ｐゴシック" charset="-128"/>
              </a:rPr>
              <a:pPr/>
              <a:t>27</a:t>
            </a:fld>
            <a:endParaRPr lang="en-US">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3887655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r>
              <a:rPr lang="es-419" noProof="0" dirty="0">
                <a:ea typeface="ヒラギノ角ゴ Pro W3" charset="-128"/>
                <a:cs typeface="ヒラギノ角ゴ Pro W3" charset="-128"/>
              </a:rPr>
              <a:t>El síndrome de realimentación es una complicación metabólica potencialmente letal, asociada con la realimentación agresiva en pacientes malnutridos.</a:t>
            </a:r>
          </a:p>
          <a:p>
            <a:pPr>
              <a:lnSpc>
                <a:spcPct val="90000"/>
              </a:lnSpc>
            </a:pPr>
            <a:r>
              <a:rPr lang="es-419" noProof="0" dirty="0">
                <a:ea typeface="ヒラギノ角ゴ Pro W3" charset="-128"/>
                <a:cs typeface="ヒラギノ角ゴ Pro W3" charset="-128"/>
              </a:rPr>
              <a:t>Se caracteriza por alteraciones metabólicas (por ejemplo, </a:t>
            </a:r>
            <a:r>
              <a:rPr lang="es-419" noProof="0" dirty="0" err="1">
                <a:ea typeface="ヒラギノ角ゴ Pro W3" charset="-128"/>
                <a:cs typeface="ヒラギノ角ゴ Pro W3" charset="-128"/>
              </a:rPr>
              <a:t>hipofosfatemia</a:t>
            </a:r>
            <a:r>
              <a:rPr lang="es-419" noProof="0" dirty="0">
                <a:ea typeface="ヒラギノ角ゴ Pro W3" charset="-128"/>
                <a:cs typeface="ヒラギノ角ゴ Pro W3" charset="-128"/>
              </a:rPr>
              <a:t>, </a:t>
            </a:r>
            <a:r>
              <a:rPr lang="es-419" noProof="0" dirty="0" err="1">
                <a:ea typeface="ヒラギノ角ゴ Pro W3" charset="-128"/>
                <a:cs typeface="ヒラギノ角ゴ Pro W3" charset="-128"/>
              </a:rPr>
              <a:t>hipokalemia</a:t>
            </a:r>
            <a:r>
              <a:rPr lang="es-419" noProof="0" dirty="0">
                <a:ea typeface="ヒラギノ角ゴ Pro W3" charset="-128"/>
                <a:cs typeface="ヒラギノ角ゴ Pro W3" charset="-128"/>
              </a:rPr>
              <a:t>, </a:t>
            </a:r>
            <a:r>
              <a:rPr lang="es-419" noProof="0" dirty="0" err="1">
                <a:ea typeface="ヒラギノ角ゴ Pro W3" charset="-128"/>
                <a:cs typeface="ヒラギノ角ゴ Pro W3" charset="-128"/>
              </a:rPr>
              <a:t>hipomagnesemia</a:t>
            </a:r>
            <a:r>
              <a:rPr lang="es-419" noProof="0" dirty="0">
                <a:ea typeface="ヒラギノ角ゴ Pro W3" charset="-128"/>
                <a:cs typeface="ヒラギノ角ゴ Pro W3" charset="-128"/>
              </a:rPr>
              <a:t> y sobrecarga de líquidos) que pueden ocurrir cuando</a:t>
            </a:r>
          </a:p>
          <a:p>
            <a:pPr>
              <a:lnSpc>
                <a:spcPct val="90000"/>
              </a:lnSpc>
            </a:pPr>
            <a:r>
              <a:rPr lang="es-419" noProof="0" dirty="0">
                <a:ea typeface="ヒラギノ角ゴ Pro W3" charset="-128"/>
                <a:cs typeface="ヒラギノ角ゴ Pro W3" charset="-128"/>
              </a:rPr>
              <a:t>se realiza un inicio agresivo y un avance acelerado de la alimentación enteral (o parenteral) en pacientes malnutridos.</a:t>
            </a:r>
          </a:p>
          <a:p>
            <a:pPr>
              <a:lnSpc>
                <a:spcPct val="90000"/>
              </a:lnSpc>
            </a:pPr>
            <a:r>
              <a:rPr lang="es-419" noProof="0" dirty="0">
                <a:ea typeface="ヒラギノ角ゴ Pro W3" charset="-128"/>
                <a:cs typeface="ヒラギノ角ゴ Pro W3" charset="-128"/>
              </a:rPr>
              <a:t>La </a:t>
            </a:r>
            <a:r>
              <a:rPr lang="es-419" noProof="0" dirty="0" err="1">
                <a:ea typeface="ヒラギノ角ゴ Pro W3" charset="-128"/>
                <a:cs typeface="ヒラギノ角ゴ Pro W3" charset="-128"/>
              </a:rPr>
              <a:t>hipofosfatemia</a:t>
            </a:r>
            <a:r>
              <a:rPr lang="es-419" noProof="0" dirty="0">
                <a:ea typeface="ヒラギノ角ゴ Pro W3" charset="-128"/>
                <a:cs typeface="ヒラギノ角ゴ Pro W3" charset="-128"/>
              </a:rPr>
              <a:t> es una complicación grave. Puede provocar una insuficiencia cardíaca congestiva, además de arritmias, </a:t>
            </a:r>
            <a:r>
              <a:rPr lang="es-419" noProof="0" dirty="0" err="1">
                <a:ea typeface="ヒラギノ角ゴ Pro W3" charset="-128"/>
                <a:cs typeface="ヒラギノ角ゴ Pro W3" charset="-128"/>
              </a:rPr>
              <a:t>rabdomiolisis</a:t>
            </a:r>
            <a:r>
              <a:rPr lang="es-419" noProof="0" dirty="0">
                <a:ea typeface="ヒラギノ角ゴ Pro W3" charset="-128"/>
                <a:cs typeface="ヒラギノ角ゴ Pro W3" charset="-128"/>
              </a:rPr>
              <a:t>, alteraciones del estado mental, hemólisis y muerte.</a:t>
            </a:r>
            <a:endParaRPr lang="es-419" sz="1000" noProof="0" dirty="0">
              <a:ea typeface="ヒラギノ角ゴ Pro W3" charset="-128"/>
              <a:cs typeface="ヒラギノ角ゴ Pro W3" charset="-128"/>
            </a:endParaRPr>
          </a:p>
        </p:txBody>
      </p:sp>
      <p:sp>
        <p:nvSpPr>
          <p:cNvPr id="73732" name="Slide Number Placeholder 3"/>
          <p:cNvSpPr>
            <a:spLocks noGrp="1"/>
          </p:cNvSpPr>
          <p:nvPr>
            <p:ph type="sldNum" sz="quarter" idx="5"/>
          </p:nvPr>
        </p:nvSpPr>
        <p:spPr>
          <a:noFill/>
        </p:spPr>
        <p:txBody>
          <a:bodyPr/>
          <a:lstStyle/>
          <a:p>
            <a:fld id="{2B38BCAE-A9CE-5347-BA6E-5308468B957D}" type="slidenum">
              <a:rPr lang="en-US"/>
              <a:pPr/>
              <a:t>28</a:t>
            </a:fld>
            <a:endParaRPr lang="en-US"/>
          </a:p>
        </p:txBody>
      </p:sp>
    </p:spTree>
    <p:extLst>
      <p:ext uri="{BB962C8B-B14F-4D97-AF65-F5344CB8AC3E}">
        <p14:creationId xmlns:p14="http://schemas.microsoft.com/office/powerpoint/2010/main" val="13077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r>
              <a:rPr lang="es-419" noProof="0" dirty="0">
                <a:ea typeface="ヒラギノ角ゴ Pro W3"/>
                <a:cs typeface="ヒラギノ角ゴ Pro W3"/>
              </a:rPr>
              <a:t>Es importante prevenir el síndrome de realimentación mediante la previsión de la posibilidad de su desarrollo</a:t>
            </a:r>
            <a:r>
              <a:rPr lang="es-419" baseline="0" noProof="0" dirty="0">
                <a:ea typeface="ヒラギノ角ゴ Pro W3"/>
                <a:cs typeface="ヒラギノ角ゴ Pro W3"/>
              </a:rPr>
              <a:t> y u</a:t>
            </a:r>
            <a:r>
              <a:rPr lang="es-419" noProof="0" dirty="0">
                <a:ea typeface="ヒラギノ角ゴ Pro W3"/>
                <a:cs typeface="ヒラギノ角ゴ Pro W3"/>
              </a:rPr>
              <a:t>na corrección agresiva de las anormalidades de líquidos y electrolitos. Además, se debe reabastecer las vitaminas (especialmente tiamina) antes de iniciar la alimentación enteral. Es posible que sea necesario iniciar la alimentación con tasas tan bajas como 10 </a:t>
            </a:r>
            <a:r>
              <a:rPr lang="es-419" noProof="0" dirty="0" err="1">
                <a:ea typeface="ヒラギノ角ゴ Pro W3"/>
                <a:cs typeface="ヒラギノ角ゴ Pro W3"/>
              </a:rPr>
              <a:t>mL</a:t>
            </a:r>
            <a:r>
              <a:rPr lang="es-419" noProof="0" dirty="0">
                <a:ea typeface="ヒラギノ角ゴ Pro W3"/>
                <a:cs typeface="ヒラギノ角ゴ Pro W3"/>
              </a:rPr>
              <a:t>/hora (aproximadamente 10 kcal/hora) y aumentar gradualmente la velocidad de acuerdo con la tolerancia y condición del paciente.</a:t>
            </a:r>
          </a:p>
          <a:p>
            <a:endParaRPr lang="es-419" noProof="0" dirty="0">
              <a:ea typeface="ヒラギノ角ゴ Pro W3"/>
              <a:cs typeface="ヒラギノ角ゴ Pro W3"/>
            </a:endParaRPr>
          </a:p>
          <a:p>
            <a:r>
              <a:rPr lang="es-419" b="0" i="1" noProof="0" dirty="0" err="1">
                <a:ea typeface="ヒラギノ角ゴ Pro W3"/>
                <a:cs typeface="ヒラギノ角ゴ Pro W3"/>
              </a:rPr>
              <a:t>Boateng</a:t>
            </a:r>
            <a:r>
              <a:rPr lang="es-419" b="0" i="1" noProof="0" dirty="0">
                <a:ea typeface="ヒラギノ角ゴ Pro W3"/>
                <a:cs typeface="ヒラギノ角ゴ Pro W3"/>
              </a:rPr>
              <a:t> AA, </a:t>
            </a:r>
            <a:r>
              <a:rPr lang="es-419" b="0" i="1" noProof="0" dirty="0" err="1">
                <a:ea typeface="ヒラギノ角ゴ Pro W3"/>
                <a:cs typeface="ヒラギノ角ゴ Pro W3"/>
              </a:rPr>
              <a:t>Sriram</a:t>
            </a:r>
            <a:r>
              <a:rPr lang="es-419" b="0" i="1" noProof="0" dirty="0">
                <a:ea typeface="ヒラギノ角ゴ Pro W3"/>
                <a:cs typeface="ヒラギノ角ゴ Pro W3"/>
              </a:rPr>
              <a:t> K, </a:t>
            </a:r>
            <a:r>
              <a:rPr lang="es-419" b="0" i="1" noProof="0" dirty="0" err="1">
                <a:ea typeface="ヒラギノ角ゴ Pro W3"/>
                <a:cs typeface="ヒラギノ角ゴ Pro W3"/>
              </a:rPr>
              <a:t>Meguid</a:t>
            </a:r>
            <a:r>
              <a:rPr lang="es-419" b="0" i="1" noProof="0" dirty="0">
                <a:ea typeface="ヒラギノ角ゴ Pro W3"/>
                <a:cs typeface="ヒラギノ角ゴ Pro W3"/>
              </a:rPr>
              <a:t> MM, </a:t>
            </a:r>
            <a:r>
              <a:rPr lang="es-419" b="0" i="1" noProof="0" dirty="0" err="1">
                <a:ea typeface="ヒラギノ角ゴ Pro W3"/>
                <a:cs typeface="ヒラギノ角ゴ Pro W3"/>
              </a:rPr>
              <a:t>Crook</a:t>
            </a:r>
            <a:r>
              <a:rPr lang="es-419" b="0" i="1" noProof="0" dirty="0">
                <a:ea typeface="ヒラギノ角ゴ Pro W3"/>
                <a:cs typeface="ヒラギノ角ゴ Pro W3"/>
              </a:rPr>
              <a:t> M. </a:t>
            </a:r>
            <a:r>
              <a:rPr lang="es-419" b="0" i="1" noProof="0" dirty="0" err="1">
                <a:ea typeface="ヒラギノ角ゴ Pro W3"/>
                <a:cs typeface="ヒラギノ角ゴ Pro W3"/>
              </a:rPr>
              <a:t>Refeeding</a:t>
            </a:r>
            <a:r>
              <a:rPr lang="es-419" b="0" i="1" noProof="0" dirty="0">
                <a:ea typeface="ヒラギノ角ゴ Pro W3"/>
                <a:cs typeface="ヒラギノ角ゴ Pro W3"/>
              </a:rPr>
              <a:t> </a:t>
            </a:r>
            <a:r>
              <a:rPr lang="es-419" b="0" i="1" noProof="0" dirty="0" err="1">
                <a:ea typeface="ヒラギノ角ゴ Pro W3"/>
                <a:cs typeface="ヒラギノ角ゴ Pro W3"/>
              </a:rPr>
              <a:t>syndrome</a:t>
            </a:r>
            <a:r>
              <a:rPr lang="es-419" b="0" i="1" noProof="0" dirty="0">
                <a:ea typeface="ヒラギノ角ゴ Pro W3"/>
                <a:cs typeface="ヒラギノ角ゴ Pro W3"/>
              </a:rPr>
              <a:t>: </a:t>
            </a:r>
            <a:r>
              <a:rPr lang="es-419" b="0" i="1" noProof="0" dirty="0" err="1">
                <a:ea typeface="ヒラギノ角ゴ Pro W3"/>
                <a:cs typeface="ヒラギノ角ゴ Pro W3"/>
              </a:rPr>
              <a:t>treatment</a:t>
            </a:r>
            <a:r>
              <a:rPr lang="es-419" b="0" i="1" noProof="0" dirty="0">
                <a:ea typeface="ヒラギノ角ゴ Pro W3"/>
                <a:cs typeface="ヒラギノ角ゴ Pro W3"/>
              </a:rPr>
              <a:t> </a:t>
            </a:r>
            <a:r>
              <a:rPr lang="es-419" b="0" i="1" noProof="0" dirty="0" err="1">
                <a:ea typeface="ヒラギノ角ゴ Pro W3"/>
                <a:cs typeface="ヒラギノ角ゴ Pro W3"/>
              </a:rPr>
              <a:t>considerations</a:t>
            </a:r>
            <a:r>
              <a:rPr lang="es-419" b="0" i="1" noProof="0" dirty="0">
                <a:ea typeface="ヒラギノ角ゴ Pro W3"/>
                <a:cs typeface="ヒラギノ角ゴ Pro W3"/>
              </a:rPr>
              <a:t> </a:t>
            </a:r>
            <a:r>
              <a:rPr lang="es-419" b="0" i="1" noProof="0" dirty="0" err="1">
                <a:ea typeface="ヒラギノ角ゴ Pro W3"/>
                <a:cs typeface="ヒラギノ角ゴ Pro W3"/>
              </a:rPr>
              <a:t>based</a:t>
            </a:r>
            <a:r>
              <a:rPr lang="es-419" b="0" i="1" noProof="0" dirty="0">
                <a:ea typeface="ヒラギノ角ゴ Pro W3"/>
                <a:cs typeface="ヒラギノ角ゴ Pro W3"/>
              </a:rPr>
              <a:t> </a:t>
            </a:r>
            <a:r>
              <a:rPr lang="es-419" b="0" i="1" noProof="0" dirty="0" err="1">
                <a:ea typeface="ヒラギノ角ゴ Pro W3"/>
                <a:cs typeface="ヒラギノ角ゴ Pro W3"/>
              </a:rPr>
              <a:t>on</a:t>
            </a:r>
            <a:r>
              <a:rPr lang="es-419" b="0" i="1" noProof="0" dirty="0">
                <a:ea typeface="ヒラギノ角ゴ Pro W3"/>
                <a:cs typeface="ヒラギノ角ゴ Pro W3"/>
              </a:rPr>
              <a:t> </a:t>
            </a:r>
            <a:r>
              <a:rPr lang="es-419" b="0" i="1" noProof="0" dirty="0" err="1">
                <a:ea typeface="ヒラギノ角ゴ Pro W3"/>
                <a:cs typeface="ヒラギノ角ゴ Pro W3"/>
              </a:rPr>
              <a:t>collective</a:t>
            </a:r>
            <a:r>
              <a:rPr lang="es-419" b="0" i="1" noProof="0" dirty="0">
                <a:ea typeface="ヒラギノ角ゴ Pro W3"/>
                <a:cs typeface="ヒラギノ角ゴ Pro W3"/>
              </a:rPr>
              <a:t> </a:t>
            </a:r>
            <a:r>
              <a:rPr lang="es-419" b="0" i="1" noProof="0" dirty="0" err="1">
                <a:ea typeface="ヒラギノ角ゴ Pro W3"/>
                <a:cs typeface="ヒラギノ角ゴ Pro W3"/>
              </a:rPr>
              <a:t>analysis</a:t>
            </a:r>
            <a:r>
              <a:rPr lang="es-419" b="0" i="1" noProof="0" dirty="0">
                <a:ea typeface="ヒラギノ角ゴ Pro W3"/>
                <a:cs typeface="ヒラギノ角ゴ Pro W3"/>
              </a:rPr>
              <a:t> of </a:t>
            </a:r>
            <a:r>
              <a:rPr lang="es-419" b="0" i="1" noProof="0" dirty="0" err="1">
                <a:ea typeface="ヒラギノ角ゴ Pro W3"/>
                <a:cs typeface="ヒラギノ角ゴ Pro W3"/>
              </a:rPr>
              <a:t>literature</a:t>
            </a:r>
            <a:r>
              <a:rPr lang="es-419" b="0" i="1" noProof="0" dirty="0">
                <a:ea typeface="ヒラギノ角ゴ Pro W3"/>
                <a:cs typeface="ヒラギノ角ゴ Pro W3"/>
              </a:rPr>
              <a:t> case </a:t>
            </a:r>
            <a:r>
              <a:rPr lang="es-419" b="0" i="1" noProof="0" dirty="0" err="1">
                <a:ea typeface="ヒラギノ角ゴ Pro W3"/>
                <a:cs typeface="ヒラギノ角ゴ Pro W3"/>
              </a:rPr>
              <a:t>reports</a:t>
            </a:r>
            <a:r>
              <a:rPr lang="es-419" b="0" i="1" noProof="0" dirty="0">
                <a:ea typeface="ヒラギノ角ゴ Pro W3"/>
                <a:cs typeface="ヒラギノ角ゴ Pro W3"/>
              </a:rPr>
              <a:t>. </a:t>
            </a:r>
            <a:r>
              <a:rPr lang="es-419" b="0" i="1" noProof="0" dirty="0" err="1">
                <a:ea typeface="ヒラギノ角ゴ Pro W3"/>
                <a:cs typeface="ヒラギノ角ゴ Pro W3"/>
              </a:rPr>
              <a:t>Nutrition</a:t>
            </a:r>
            <a:r>
              <a:rPr lang="es-419" b="0" i="1" noProof="0" dirty="0">
                <a:ea typeface="ヒラギノ角ゴ Pro W3"/>
                <a:cs typeface="ヒラギノ角ゴ Pro W3"/>
              </a:rPr>
              <a:t> 2010;26:156-167.</a:t>
            </a:r>
          </a:p>
        </p:txBody>
      </p:sp>
      <p:sp>
        <p:nvSpPr>
          <p:cNvPr id="7578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a:fld id="{7CF4DE3F-3F56-5B46-B8BF-D4584D19077C}" type="slidenum">
              <a:rPr lang="en-US" sz="1200"/>
              <a:pPr algn="r"/>
              <a:t>29</a:t>
            </a:fld>
            <a:endParaRPr lang="en-US" sz="1200"/>
          </a:p>
        </p:txBody>
      </p:sp>
    </p:spTree>
    <p:extLst>
      <p:ext uri="{BB962C8B-B14F-4D97-AF65-F5344CB8AC3E}">
        <p14:creationId xmlns:p14="http://schemas.microsoft.com/office/powerpoint/2010/main" val="1812802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s-419" noProof="0" dirty="0">
                <a:ea typeface="ヒラギノ角ゴ Pro W3" charset="-128"/>
                <a:cs typeface="ヒラギノ角ゴ Pro W3" charset="-128"/>
              </a:rPr>
              <a:t>La hiperglicemia es frecuente entre los pacientes de cuidados críticos, sobre todo entre aquellos que reciben una terapia de nutrición. Fueron publicados en 2009 los resultados de la prueba de </a:t>
            </a:r>
            <a:r>
              <a:rPr lang="es-419" noProof="0" dirty="0" err="1">
                <a:ea typeface="ヒラギノ角ゴ Pro W3" charset="-128"/>
                <a:cs typeface="ヒラギノ角ゴ Pro W3" charset="-128"/>
              </a:rPr>
              <a:t>Normoglicemia</a:t>
            </a:r>
            <a:r>
              <a:rPr lang="es-419" noProof="0" dirty="0">
                <a:ea typeface="ヒラギノ角ゴ Pro W3" charset="-128"/>
                <a:cs typeface="ヒラギノ角ゴ Pro W3" charset="-128"/>
              </a:rPr>
              <a:t> en la Evaluación de Cuidados Críticos y supervivencia al utilizar el algoritmo de Regulación de Glucosa (NICE-SUGAR) en más de 6,000 pacientes hospitalizados en estado crítico. Los investigadores encontraron que un control intensivo de la glucosa (81-108 mg/</a:t>
            </a:r>
            <a:r>
              <a:rPr lang="es-419" noProof="0" dirty="0" err="1">
                <a:ea typeface="ヒラギノ角ゴ Pro W3" charset="-128"/>
                <a:cs typeface="ヒラギノ角ゴ Pro W3" charset="-128"/>
              </a:rPr>
              <a:t>dL</a:t>
            </a:r>
            <a:r>
              <a:rPr lang="es-419" noProof="0" dirty="0">
                <a:ea typeface="ヒラギノ角ゴ Pro W3" charset="-128"/>
                <a:cs typeface="ヒラギノ角ゴ Pro W3" charset="-128"/>
              </a:rPr>
              <a:t>; 4.5-6.0 </a:t>
            </a:r>
            <a:r>
              <a:rPr lang="es-419" noProof="0" dirty="0" err="1">
                <a:ea typeface="ヒラギノ角ゴ Pro W3" charset="-128"/>
                <a:cs typeface="ヒラギノ角ゴ Pro W3" charset="-128"/>
              </a:rPr>
              <a:t>mmol</a:t>
            </a:r>
            <a:r>
              <a:rPr lang="es-419" noProof="0" dirty="0">
                <a:ea typeface="ヒラギノ角ゴ Pro W3" charset="-128"/>
                <a:cs typeface="ヒラギノ角ゴ Pro W3" charset="-128"/>
              </a:rPr>
              <a:t>/L) dio lugar al aumento de la mortalidad y del riesgo de hipoglicemia, en comparación con un control convencional de la glucosa (objetivo de &lt;180 mg/</a:t>
            </a:r>
            <a:r>
              <a:rPr lang="es-419" noProof="0" dirty="0" err="1">
                <a:ea typeface="ヒラギノ角ゴ Pro W3" charset="-128"/>
                <a:cs typeface="ヒラギノ角ゴ Pro W3" charset="-128"/>
              </a:rPr>
              <a:t>dL</a:t>
            </a:r>
            <a:r>
              <a:rPr lang="es-419" noProof="0" dirty="0">
                <a:ea typeface="ヒラギノ角ゴ Pro W3" charset="-128"/>
                <a:cs typeface="ヒラギノ角ゴ Pro W3" charset="-128"/>
              </a:rPr>
              <a:t>; &lt;10 </a:t>
            </a:r>
            <a:r>
              <a:rPr lang="es-419" noProof="0" dirty="0" err="1">
                <a:ea typeface="ヒラギノ角ゴ Pro W3" charset="-128"/>
                <a:cs typeface="ヒラギノ角ゴ Pro W3" charset="-128"/>
              </a:rPr>
              <a:t>mmol</a:t>
            </a:r>
            <a:r>
              <a:rPr lang="es-419" noProof="0" dirty="0">
                <a:ea typeface="ヒラギノ角ゴ Pro W3" charset="-128"/>
                <a:cs typeface="ヒラギノ角ゴ Pro W3" charset="-128"/>
              </a:rPr>
              <a:t>/L). Basándose en estos hallazgos, los autores no recomiendan un control estricto de la glicemia en pacientes en estado crítico.</a:t>
            </a:r>
          </a:p>
          <a:p>
            <a:r>
              <a:rPr lang="es-419" noProof="0" dirty="0">
                <a:ea typeface="ヒラギノ角ゴ Pro W3" charset="-128"/>
                <a:cs typeface="ヒラギノ角ゴ Pro W3" charset="-128"/>
              </a:rPr>
              <a:t>Con base en una revisión de la literatura médica reciente, un experto concluyó que el control glicémico a aproximadamente 150 mg/</a:t>
            </a:r>
            <a:r>
              <a:rPr lang="es-419" noProof="0" dirty="0" err="1">
                <a:ea typeface="ヒラギノ角ゴ Pro W3" charset="-128"/>
                <a:cs typeface="ヒラギノ角ゴ Pro W3" charset="-128"/>
              </a:rPr>
              <a:t>dL</a:t>
            </a:r>
            <a:r>
              <a:rPr lang="es-419" noProof="0" dirty="0">
                <a:ea typeface="ヒラギノ角ゴ Pro W3" charset="-128"/>
                <a:cs typeface="ヒラギノ角ゴ Pro W3" charset="-128"/>
              </a:rPr>
              <a:t> es más seguro y se asocia con resultados benéficos en pacientes en estado crítico que requieren de terapia nutricional.</a:t>
            </a:r>
          </a:p>
          <a:p>
            <a:endParaRPr lang="es-419" b="0" i="1" noProof="0" dirty="0">
              <a:ea typeface="ヒラギノ角ゴ Pro W3" charset="-128"/>
              <a:cs typeface="ヒラギノ角ゴ Pro W3" charset="-128"/>
            </a:endParaRPr>
          </a:p>
          <a:p>
            <a:r>
              <a:rPr lang="es-419" b="0" i="1" noProof="0" dirty="0" err="1">
                <a:ea typeface="ヒラギノ角ゴ Pro W3" charset="-128"/>
                <a:cs typeface="ヒラギノ角ゴ Pro W3" charset="-128"/>
              </a:rPr>
              <a:t>The</a:t>
            </a:r>
            <a:r>
              <a:rPr lang="es-419" b="0" i="1" noProof="0" dirty="0">
                <a:ea typeface="ヒラギノ角ゴ Pro W3" charset="-128"/>
                <a:cs typeface="ヒラギノ角ゴ Pro W3" charset="-128"/>
              </a:rPr>
              <a:t> NICE-SUGAR </a:t>
            </a:r>
            <a:r>
              <a:rPr lang="es-419" b="0" i="1" noProof="0" dirty="0" err="1">
                <a:ea typeface="ヒラギノ角ゴ Pro W3" charset="-128"/>
                <a:cs typeface="ヒラギノ角ゴ Pro W3" charset="-128"/>
              </a:rPr>
              <a:t>Study</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Investigators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Intensive</a:t>
            </a:r>
            <a:r>
              <a:rPr lang="es-419" b="0" i="1" noProof="0" dirty="0">
                <a:ea typeface="ヒラギノ角ゴ Pro W3" charset="-128"/>
                <a:cs typeface="ヒラギノ角ゴ Pro W3" charset="-128"/>
              </a:rPr>
              <a:t> versus </a:t>
            </a:r>
            <a:r>
              <a:rPr lang="es-419" b="0" i="1" noProof="0" dirty="0" err="1">
                <a:ea typeface="ヒラギノ角ゴ Pro W3" charset="-128"/>
                <a:cs typeface="ヒラギノ角ゴ Pro W3" charset="-128"/>
              </a:rPr>
              <a:t>conventional</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glucose</a:t>
            </a:r>
            <a:r>
              <a:rPr lang="es-419" b="0" i="1" noProof="0" dirty="0">
                <a:ea typeface="ヒラギノ角ゴ Pro W3" charset="-128"/>
                <a:cs typeface="ヒラギノ角ゴ Pro W3" charset="-128"/>
              </a:rPr>
              <a:t> control in </a:t>
            </a:r>
            <a:r>
              <a:rPr lang="es-419" b="0" i="1" noProof="0" dirty="0" err="1">
                <a:ea typeface="ヒラギノ角ゴ Pro W3" charset="-128"/>
                <a:cs typeface="ヒラギノ角ゴ Pro W3" charset="-128"/>
              </a:rPr>
              <a:t>critically</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ill</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patients</a:t>
            </a:r>
            <a:r>
              <a:rPr lang="es-419" b="0" i="1" noProof="0" dirty="0">
                <a:ea typeface="ヒラギノ角ゴ Pro W3" charset="-128"/>
                <a:cs typeface="ヒラギノ角ゴ Pro W3" charset="-128"/>
              </a:rPr>
              <a:t>. N </a:t>
            </a:r>
            <a:r>
              <a:rPr lang="es-419" b="0" i="1" noProof="0" dirty="0" err="1">
                <a:ea typeface="ヒラギノ角ゴ Pro W3" charset="-128"/>
                <a:cs typeface="ヒラギノ角ゴ Pro W3" charset="-128"/>
              </a:rPr>
              <a:t>Engl</a:t>
            </a:r>
            <a:r>
              <a:rPr lang="es-419" b="0" i="1" noProof="0" dirty="0">
                <a:ea typeface="ヒラギノ角ゴ Pro W3" charset="-128"/>
                <a:cs typeface="ヒラギノ角ゴ Pro W3" charset="-128"/>
              </a:rPr>
              <a:t> J </a:t>
            </a:r>
            <a:r>
              <a:rPr lang="es-419" b="0" i="1" noProof="0" dirty="0" err="1">
                <a:ea typeface="ヒラギノ角ゴ Pro W3" charset="-128"/>
                <a:cs typeface="ヒラギノ角ゴ Pro W3" charset="-128"/>
              </a:rPr>
              <a:t>Med</a:t>
            </a:r>
            <a:r>
              <a:rPr lang="es-419" b="0" i="1" noProof="0" dirty="0">
                <a:ea typeface="ヒラギノ角ゴ Pro W3" charset="-128"/>
                <a:cs typeface="ヒラギノ角ゴ Pro W3" charset="-128"/>
              </a:rPr>
              <a:t> 2009;360:1283-1297.</a:t>
            </a:r>
          </a:p>
          <a:p>
            <a:r>
              <a:rPr lang="es-419" b="0" i="1" noProof="0" dirty="0" err="1">
                <a:ea typeface="ヒラギノ角ゴ Pro W3" charset="-128"/>
                <a:cs typeface="ヒラギノ角ゴ Pro W3" charset="-128"/>
              </a:rPr>
              <a:t>Reeds</a:t>
            </a:r>
            <a:r>
              <a:rPr lang="es-419" b="0" i="1" noProof="0" dirty="0">
                <a:ea typeface="ヒラギノ角ゴ Pro W3" charset="-128"/>
                <a:cs typeface="ヒラギノ角ゴ Pro W3" charset="-128"/>
              </a:rPr>
              <a:t> D. </a:t>
            </a:r>
            <a:r>
              <a:rPr lang="es-419" b="0" i="1" noProof="0" dirty="0" err="1">
                <a:ea typeface="ヒラギノ角ゴ Pro W3" charset="-128"/>
                <a:cs typeface="ヒラギノ角ゴ Pro W3" charset="-128"/>
              </a:rPr>
              <a:t>Near</a:t>
            </a:r>
            <a:r>
              <a:rPr lang="es-419" b="0" i="1" noProof="0" dirty="0">
                <a:ea typeface="ヒラギノ角ゴ Pro W3" charset="-128"/>
                <a:cs typeface="ヒラギノ角ゴ Pro W3" charset="-128"/>
              </a:rPr>
              <a:t>-normal </a:t>
            </a:r>
            <a:r>
              <a:rPr lang="es-419" b="0" i="1" noProof="0" dirty="0" err="1">
                <a:ea typeface="ヒラギノ角ゴ Pro W3" charset="-128"/>
                <a:cs typeface="ヒラギノ角ゴ Pro W3" charset="-128"/>
              </a:rPr>
              <a:t>glycemia</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for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critically</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ill</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patients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receiving</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nutrition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support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fact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or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folly</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Curr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Opin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Gastroenterol</a:t>
            </a:r>
            <a:r>
              <a:rPr lang="es-419" b="0" i="1" noProof="0" dirty="0">
                <a:ea typeface="ヒラギノ角ゴ Pro W3" charset="-128"/>
                <a:cs typeface="ヒラギノ角ゴ Pro W3" charset="-128"/>
              </a:rPr>
              <a:t> 2010;26:152-155.</a:t>
            </a:r>
          </a:p>
        </p:txBody>
      </p:sp>
      <p:sp>
        <p:nvSpPr>
          <p:cNvPr id="76804" name="Slide Number Placeholder 3"/>
          <p:cNvSpPr>
            <a:spLocks noGrp="1"/>
          </p:cNvSpPr>
          <p:nvPr>
            <p:ph type="sldNum" sz="quarter" idx="5"/>
          </p:nvPr>
        </p:nvSpPr>
        <p:spPr>
          <a:noFill/>
        </p:spPr>
        <p:txBody>
          <a:bodyPr/>
          <a:lstStyle/>
          <a:p>
            <a:fld id="{862608A9-75A0-784D-ADDB-08DAB36ADD0B}" type="slidenum">
              <a:rPr lang="en-US"/>
              <a:pPr/>
              <a:t>30</a:t>
            </a:fld>
            <a:endParaRPr lang="en-US"/>
          </a:p>
        </p:txBody>
      </p:sp>
    </p:spTree>
    <p:extLst>
      <p:ext uri="{BB962C8B-B14F-4D97-AF65-F5344CB8AC3E}">
        <p14:creationId xmlns:p14="http://schemas.microsoft.com/office/powerpoint/2010/main" val="179043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_tradnl" dirty="0"/>
              <a:t>El esquema móvil de insulina ha sido utilizado desde hace casi 50 años para tratar de controlar la glicemia. Esta práctica es tan habitual que rara vez se cuestiona su eficacia.</a:t>
            </a:r>
          </a:p>
          <a:p>
            <a:r>
              <a:rPr lang="es-ES_tradnl" dirty="0"/>
              <a:t>Sin embargo, el esquema móvil de insulina es problemático en si mismo debido a que la hiperglicemia tiene que ocurrir, para tomar una acción (administrar insulina), puesto que es el evento que desencadena la administración de insulina.</a:t>
            </a:r>
          </a:p>
          <a:p>
            <a:r>
              <a:rPr lang="es-ES_tradnl" dirty="0"/>
              <a:t>Como se muestra aquí, la escala móvil de insulina permite la hiperglicemia y, potencialmente, la hipoglicemia reactiva.</a:t>
            </a:r>
          </a:p>
          <a:p>
            <a:r>
              <a:rPr lang="es-ES_tradnl" dirty="0"/>
              <a:t>Adicionalmente, la insulina administrada en el paciente con condición crítica por vía subcutánea tiene una absorción y, por lo tanto, un efecto errático, debido al trastorno de perfusión que con frecuencia acompaña a la enfermedad crítica.</a:t>
            </a:r>
          </a:p>
          <a:p>
            <a:endParaRPr lang="es-ES_tradnl" b="0" i="1" dirty="0"/>
          </a:p>
          <a:p>
            <a:r>
              <a:rPr lang="es-ES_tradnl" b="0" i="1" dirty="0"/>
              <a:t>Thompson CL, </a:t>
            </a:r>
            <a:r>
              <a:rPr lang="es-ES_tradnl" b="0" i="1" dirty="0" err="1"/>
              <a:t>Dunn</a:t>
            </a:r>
            <a:r>
              <a:rPr lang="es-ES_tradnl" b="0" i="1" dirty="0"/>
              <a:t> KC, </a:t>
            </a:r>
            <a:r>
              <a:rPr lang="es-ES_tradnl" b="0" i="1" dirty="0" err="1"/>
              <a:t>Menon</a:t>
            </a:r>
            <a:r>
              <a:rPr lang="es-ES_tradnl" b="0" i="1" dirty="0"/>
              <a:t> MC, </a:t>
            </a:r>
            <a:r>
              <a:rPr lang="es-ES_tradnl" b="0" i="1" dirty="0" err="1"/>
              <a:t>Kearns</a:t>
            </a:r>
            <a:r>
              <a:rPr lang="es-ES_tradnl" b="0" i="1" dirty="0"/>
              <a:t> LE, </a:t>
            </a:r>
            <a:r>
              <a:rPr lang="es-ES_tradnl" b="0" i="1" dirty="0" err="1"/>
              <a:t>Braithwaite</a:t>
            </a:r>
            <a:r>
              <a:rPr lang="es-ES_tradnl" b="0" i="1" dirty="0"/>
              <a:t> SS. </a:t>
            </a:r>
            <a:r>
              <a:rPr lang="es-ES_tradnl" b="0" i="1" dirty="0" err="1"/>
              <a:t>Hyperglycemia</a:t>
            </a:r>
            <a:r>
              <a:rPr lang="es-ES_tradnl" b="0" i="1" dirty="0"/>
              <a:t> in </a:t>
            </a:r>
            <a:r>
              <a:rPr lang="es-ES_tradnl" b="0" i="1" dirty="0" err="1"/>
              <a:t>the</a:t>
            </a:r>
            <a:r>
              <a:rPr lang="es-ES_tradnl" b="0" i="1" dirty="0"/>
              <a:t> hospital. Diabetes </a:t>
            </a:r>
            <a:r>
              <a:rPr lang="es-ES_tradnl" b="0" i="1" dirty="0" err="1"/>
              <a:t>Spectrum</a:t>
            </a:r>
            <a:r>
              <a:rPr lang="es-ES_tradnl" b="0" i="1" dirty="0"/>
              <a:t> 2005;18:20-27.</a:t>
            </a:r>
          </a:p>
        </p:txBody>
      </p:sp>
      <p:sp>
        <p:nvSpPr>
          <p:cNvPr id="4" name="Marcador de número de diapositiva 3"/>
          <p:cNvSpPr>
            <a:spLocks noGrp="1"/>
          </p:cNvSpPr>
          <p:nvPr>
            <p:ph type="sldNum" sz="quarter" idx="10"/>
          </p:nvPr>
        </p:nvSpPr>
        <p:spPr/>
        <p:txBody>
          <a:bodyPr/>
          <a:lstStyle/>
          <a:p>
            <a:fld id="{7B6F6469-8FC5-D34B-91F9-19EE9DFDC56D}" type="slidenum">
              <a:rPr lang="en-US"/>
              <a:pPr/>
              <a:t>31</a:t>
            </a:fld>
            <a:endParaRPr lang="en-US"/>
          </a:p>
        </p:txBody>
      </p:sp>
    </p:spTree>
    <p:extLst>
      <p:ext uri="{BB962C8B-B14F-4D97-AF65-F5344CB8AC3E}">
        <p14:creationId xmlns:p14="http://schemas.microsoft.com/office/powerpoint/2010/main" val="2441298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419" noProof="0" dirty="0" err="1"/>
              <a:t>Moghissi</a:t>
            </a:r>
            <a:r>
              <a:rPr lang="es-419" noProof="0" dirty="0"/>
              <a:t>, basado en sus análisis de guías, estudios clínicos, revisiones y declaraciones, llegó a estas conclusiones sobre el uso de la insulina en el control de la glicemia.</a:t>
            </a:r>
          </a:p>
          <a:p>
            <a:pPr indent="97200">
              <a:buFont typeface="Arial"/>
              <a:buChar char="•"/>
            </a:pPr>
            <a:r>
              <a:rPr lang="es-419" noProof="0" dirty="0"/>
              <a:t>La insulina es el agente más apropiado para la mayoría de los pacientes hospitalizados</a:t>
            </a:r>
          </a:p>
          <a:p>
            <a:pPr indent="97200">
              <a:buFont typeface="Arial"/>
              <a:buChar char="•"/>
            </a:pPr>
            <a:r>
              <a:rPr lang="es-419" noProof="0" dirty="0"/>
              <a:t>En pacientes en estado crítico, se utiliza la infusión continua por vía intravenosa (IV)</a:t>
            </a:r>
          </a:p>
          <a:p>
            <a:pPr indent="97200">
              <a:buFont typeface="Arial"/>
              <a:buChar char="•"/>
            </a:pPr>
            <a:r>
              <a:rPr lang="es-419" noProof="0" dirty="0"/>
              <a:t>En pacientes que no presentan un estado crítico, se deben utilizar regímenes de insulina subcutáneos tipo basal - bolo, con dosis de corrección según se necesite, y ajustados diariamente de acuerdo con el monitoreo de glucosa en sangre</a:t>
            </a:r>
          </a:p>
          <a:p>
            <a:pPr indent="97200">
              <a:buFont typeface="Arial"/>
              <a:buChar char="•"/>
            </a:pPr>
            <a:r>
              <a:rPr lang="es-419" noProof="0" dirty="0"/>
              <a:t>Evitar la hipoglicemia</a:t>
            </a:r>
          </a:p>
          <a:p>
            <a:pPr indent="97200">
              <a:buFont typeface="Arial"/>
              <a:buChar char="•"/>
            </a:pPr>
            <a:r>
              <a:rPr lang="es-419" noProof="0" dirty="0"/>
              <a:t>Es preferible el uso de análogos de insulina en vez de las anteriores insulinas humanas puesto que sus perfiles de tiempo de acción se acercan más a las necesidades fisiológicas basales y prandiales de insulina, además de presentar un menor riesgo de  hipoglicemia</a:t>
            </a:r>
          </a:p>
          <a:p>
            <a:pPr indent="97200">
              <a:buFont typeface="Arial"/>
              <a:buChar char="•"/>
            </a:pPr>
            <a:r>
              <a:rPr lang="es-419" noProof="0" dirty="0"/>
              <a:t>Los regímenes a partir del esquema móvil de insulina no son eficaces</a:t>
            </a:r>
          </a:p>
          <a:p>
            <a:endParaRPr lang="es-419" b="0" i="1" noProof="0" dirty="0"/>
          </a:p>
          <a:p>
            <a:r>
              <a:rPr lang="es-419" b="0" i="1" noProof="0" dirty="0" err="1"/>
              <a:t>Moghissi</a:t>
            </a:r>
            <a:r>
              <a:rPr lang="es-419" b="0" i="1" noProof="0" dirty="0"/>
              <a:t> ES. </a:t>
            </a:r>
            <a:r>
              <a:rPr lang="es-419" b="0" i="1" noProof="0" dirty="0" err="1"/>
              <a:t>Addressing</a:t>
            </a:r>
            <a:r>
              <a:rPr lang="es-419" b="0" i="1" noProof="0" dirty="0"/>
              <a:t> </a:t>
            </a:r>
            <a:r>
              <a:rPr lang="es-419" b="0" i="1" noProof="0" dirty="0" err="1"/>
              <a:t>hyperglycemia</a:t>
            </a:r>
            <a:r>
              <a:rPr lang="es-419" b="0" i="1" noProof="0" dirty="0"/>
              <a:t> </a:t>
            </a:r>
            <a:r>
              <a:rPr lang="es-419" b="0" i="1" noProof="0" dirty="0" err="1"/>
              <a:t>from</a:t>
            </a:r>
            <a:r>
              <a:rPr lang="es-419" b="0" i="1" noProof="0" dirty="0"/>
              <a:t> hospital </a:t>
            </a:r>
            <a:r>
              <a:rPr lang="es-419" b="0" i="1" noProof="0" dirty="0" err="1"/>
              <a:t>admission</a:t>
            </a:r>
            <a:r>
              <a:rPr lang="es-419" b="0" i="1" noProof="0" dirty="0"/>
              <a:t> to </a:t>
            </a:r>
            <a:r>
              <a:rPr lang="es-419" b="0" i="1" noProof="0" dirty="0" err="1"/>
              <a:t>discharge</a:t>
            </a:r>
            <a:r>
              <a:rPr lang="es-419" b="0" i="1" noProof="0" dirty="0"/>
              <a:t>. </a:t>
            </a:r>
            <a:r>
              <a:rPr lang="es-419" b="0" i="1" noProof="0" dirty="0" err="1"/>
              <a:t>Curr</a:t>
            </a:r>
            <a:r>
              <a:rPr lang="es-419" b="0" i="1" noProof="0" dirty="0"/>
              <a:t> </a:t>
            </a:r>
            <a:r>
              <a:rPr lang="es-419" b="0" i="1" noProof="0" dirty="0" err="1"/>
              <a:t>Med</a:t>
            </a:r>
            <a:r>
              <a:rPr lang="es-419" b="0" i="1" noProof="0" dirty="0"/>
              <a:t> Res </a:t>
            </a:r>
            <a:r>
              <a:rPr lang="es-419" b="0" i="1" noProof="0" dirty="0" err="1"/>
              <a:t>Opin</a:t>
            </a:r>
            <a:r>
              <a:rPr lang="es-419" b="0" i="1" noProof="0" dirty="0"/>
              <a:t> 2010;26:589-598.</a:t>
            </a:r>
          </a:p>
        </p:txBody>
      </p:sp>
      <p:sp>
        <p:nvSpPr>
          <p:cNvPr id="4" name="Marcador de número de diapositiva 3"/>
          <p:cNvSpPr>
            <a:spLocks noGrp="1"/>
          </p:cNvSpPr>
          <p:nvPr>
            <p:ph type="sldNum" sz="quarter" idx="10"/>
          </p:nvPr>
        </p:nvSpPr>
        <p:spPr/>
        <p:txBody>
          <a:bodyPr/>
          <a:lstStyle/>
          <a:p>
            <a:fld id="{7B6F6469-8FC5-D34B-91F9-19EE9DFDC56D}" type="slidenum">
              <a:rPr lang="en-US"/>
              <a:pPr/>
              <a:t>32</a:t>
            </a:fld>
            <a:endParaRPr lang="en-US"/>
          </a:p>
        </p:txBody>
      </p:sp>
    </p:spTree>
    <p:extLst>
      <p:ext uri="{BB962C8B-B14F-4D97-AF65-F5344CB8AC3E}">
        <p14:creationId xmlns:p14="http://schemas.microsoft.com/office/powerpoint/2010/main" val="146215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s-419" noProof="0" dirty="0">
                <a:ea typeface="ヒラギノ角ゴ Pro W3" charset="-128"/>
                <a:cs typeface="ヒラギノ角ゴ Pro W3" charset="-128"/>
              </a:rPr>
              <a:t>La terapia de nutrición enteral, como cualquier terapia médica, se debe monitorear para prevenir y manejar las complicaciones. La mayoría de los problemas son prevenibles y manejables.</a:t>
            </a:r>
          </a:p>
          <a:p>
            <a:r>
              <a:rPr lang="es-419" noProof="0" dirty="0">
                <a:ea typeface="ヒラギノ角ゴ Pro W3" charset="-128"/>
                <a:cs typeface="ヒラギノ角ゴ Pro W3" charset="-128"/>
              </a:rPr>
              <a:t>Los problemas asociados con la alimentación por sonda se pueden agrupar en 4 categorías:</a:t>
            </a:r>
          </a:p>
          <a:p>
            <a:pPr indent="97200">
              <a:buFont typeface="Arial"/>
              <a:buChar char="•"/>
            </a:pPr>
            <a:r>
              <a:rPr lang="es-419" noProof="0" dirty="0">
                <a:ea typeface="ヒラギノ角ゴ Pro W3" charset="-128"/>
                <a:cs typeface="ヒラギノ角ゴ Pro W3" charset="-128"/>
              </a:rPr>
              <a:t>Los problemas mecánicos se asocian generalmente con las sondas de alimentación.</a:t>
            </a:r>
          </a:p>
          <a:p>
            <a:pPr indent="97200">
              <a:buFont typeface="Arial"/>
              <a:buChar char="•"/>
            </a:pPr>
            <a:r>
              <a:rPr lang="es-419" noProof="0" dirty="0">
                <a:ea typeface="ヒラギノ角ゴ Pro W3" charset="-128"/>
                <a:cs typeface="ヒラギノ角ゴ Pro W3" charset="-128"/>
              </a:rPr>
              <a:t>La aspiración pulmonar del contenido gástrico, una complicación potencialmente letal, se agrupa, algunas veces, con los problemas mecánicos.</a:t>
            </a:r>
          </a:p>
          <a:p>
            <a:pPr indent="97200">
              <a:buFont typeface="Arial"/>
              <a:buChar char="•"/>
            </a:pPr>
            <a:r>
              <a:rPr lang="es-419" noProof="0" dirty="0">
                <a:ea typeface="ヒラギノ角ゴ Pro W3" charset="-128"/>
                <a:cs typeface="ヒラギノ角ゴ Pro W3" charset="-128"/>
              </a:rPr>
              <a:t>Las complicaciones gastrointestinales se manifiestan como distensión abdominal, retortijones, nausea, vómito y diarrea.</a:t>
            </a:r>
          </a:p>
          <a:p>
            <a:pPr indent="97200">
              <a:buFont typeface="Arial"/>
              <a:buChar char="•"/>
            </a:pPr>
            <a:r>
              <a:rPr lang="es-419" noProof="0" dirty="0">
                <a:ea typeface="ヒラギノ角ゴ Pro W3" charset="-128"/>
                <a:cs typeface="ヒラギノ角ゴ Pro W3" charset="-128"/>
              </a:rPr>
              <a:t>Las complicaciones metabólicas son aquellas que se asocian con las anormalidades de fluidos, electrolitos, y/o bioquímicas, como la </a:t>
            </a:r>
            <a:r>
              <a:rPr lang="es-419" noProof="0" dirty="0" err="1">
                <a:ea typeface="ヒラギノ角ゴ Pro W3" charset="-128"/>
                <a:cs typeface="ヒラギノ角ゴ Pro W3" charset="-128"/>
              </a:rPr>
              <a:t>azotemia</a:t>
            </a:r>
            <a:r>
              <a:rPr lang="es-419" noProof="0" dirty="0">
                <a:ea typeface="ヒラギノ角ゴ Pro W3" charset="-128"/>
                <a:cs typeface="ヒラギノ角ゴ Pro W3" charset="-128"/>
              </a:rPr>
              <a:t>, hiponatremia, hiperglicemia y el síndrome de realimentación.</a:t>
            </a:r>
          </a:p>
        </p:txBody>
      </p:sp>
      <p:sp>
        <p:nvSpPr>
          <p:cNvPr id="44036" name="Slide Number Placeholder 3"/>
          <p:cNvSpPr>
            <a:spLocks noGrp="1"/>
          </p:cNvSpPr>
          <p:nvPr>
            <p:ph type="sldNum" sz="quarter" idx="5"/>
          </p:nvPr>
        </p:nvSpPr>
        <p:spPr>
          <a:noFill/>
        </p:spPr>
        <p:txBody>
          <a:bodyPr/>
          <a:lstStyle/>
          <a:p>
            <a:fld id="{095E7191-05D7-894A-8AAC-0A7CC2FF6EEB}" type="slidenum">
              <a:rPr lang="en-US"/>
              <a:pPr/>
              <a:t>3</a:t>
            </a:fld>
            <a:endParaRPr lang="en-US"/>
          </a:p>
        </p:txBody>
      </p:sp>
    </p:spTree>
    <p:extLst>
      <p:ext uri="{BB962C8B-B14F-4D97-AF65-F5344CB8AC3E}">
        <p14:creationId xmlns:p14="http://schemas.microsoft.com/office/powerpoint/2010/main" val="1161214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r>
              <a:rPr lang="es-419" noProof="0" dirty="0"/>
              <a:t>En 2009, en respuesta a los resultados y preocupaciones en investigaciones recientes, la Asociación Americana de Endocrinólogos Clínicos (AACE) y la Asociación Americana de Diabetes (ADA), publicaron una declaración de consenso sobre el control glicémico durante la hospitalización. La declaración fue publicada para recomendar objetivos glicémicos razonables, asequibles y seguros, además de describir los protocolos, procedimientos y sistemas necesarios.</a:t>
            </a:r>
          </a:p>
          <a:p>
            <a:r>
              <a:rPr lang="es-419" noProof="0" dirty="0"/>
              <a:t>La declaración hace las siguientes recomendaciones:</a:t>
            </a:r>
          </a:p>
          <a:p>
            <a:r>
              <a:rPr lang="es-419" noProof="0" dirty="0"/>
              <a:t>Iniciar la terapia con insulina cuando se presente una </a:t>
            </a:r>
            <a:r>
              <a:rPr lang="es-419" baseline="0" noProof="0" dirty="0"/>
              <a:t> </a:t>
            </a:r>
            <a:r>
              <a:rPr lang="es-419" noProof="0" dirty="0"/>
              <a:t>hiperglicemia persistente, a partir de un límite  superior a 180 mg/</a:t>
            </a:r>
            <a:r>
              <a:rPr lang="es-419" noProof="0" dirty="0" err="1"/>
              <a:t>dL</a:t>
            </a:r>
            <a:r>
              <a:rPr lang="es-419" noProof="0" dirty="0"/>
              <a:t> (10.0 </a:t>
            </a:r>
            <a:r>
              <a:rPr lang="es-419" noProof="0" dirty="0" err="1"/>
              <a:t>mmol</a:t>
            </a:r>
            <a:r>
              <a:rPr lang="es-419" noProof="0" dirty="0"/>
              <a:t>/L)</a:t>
            </a:r>
          </a:p>
          <a:p>
            <a:pPr indent="97200">
              <a:buFont typeface="Arial"/>
              <a:buChar char="•"/>
            </a:pPr>
            <a:r>
              <a:rPr lang="es-419" noProof="0" dirty="0"/>
              <a:t>Mantener la glucosa en sangre entre 140 y 180 mg/</a:t>
            </a:r>
            <a:r>
              <a:rPr lang="es-419" baseline="0" noProof="0" dirty="0"/>
              <a:t> </a:t>
            </a:r>
            <a:r>
              <a:rPr lang="es-419" noProof="0" dirty="0" err="1"/>
              <a:t>dL</a:t>
            </a:r>
            <a:r>
              <a:rPr lang="es-419" noProof="0" dirty="0"/>
              <a:t> (7.8 y 10.0 </a:t>
            </a:r>
            <a:r>
              <a:rPr lang="es-419" noProof="0" dirty="0" err="1"/>
              <a:t>mmol</a:t>
            </a:r>
            <a:r>
              <a:rPr lang="es-419" noProof="0" dirty="0"/>
              <a:t>/L)</a:t>
            </a:r>
          </a:p>
          <a:p>
            <a:pPr indent="97200">
              <a:buFont typeface="Arial"/>
              <a:buChar char="•"/>
            </a:pPr>
            <a:r>
              <a:rPr lang="es-419" noProof="0" dirty="0"/>
              <a:t>Objetivos más bajos pueden ser apropiados en determinados pacientes, pero no &lt;110 mg/</a:t>
            </a:r>
            <a:r>
              <a:rPr lang="es-419" noProof="0" dirty="0" err="1"/>
              <a:t>dL</a:t>
            </a:r>
            <a:endParaRPr lang="es-419" noProof="0" dirty="0"/>
          </a:p>
          <a:p>
            <a:pPr indent="97200">
              <a:buFont typeface="Arial"/>
              <a:buChar char="•"/>
            </a:pPr>
            <a:r>
              <a:rPr lang="es-419" noProof="0" dirty="0"/>
              <a:t>Infusión intravenosa de insulina ajustada de acuerdo con protocolos validados con seguridad y eficacia demostrada</a:t>
            </a:r>
          </a:p>
          <a:p>
            <a:pPr indent="97200">
              <a:buFont typeface="Arial"/>
              <a:buChar char="•"/>
            </a:pPr>
            <a:r>
              <a:rPr lang="es-419" noProof="0" dirty="0"/>
              <a:t>Usar protocolos de insulina validados, seguros y eficaces (con tasas bajas de hipoglicemia)</a:t>
            </a:r>
          </a:p>
          <a:p>
            <a:pPr indent="97200">
              <a:buFont typeface="Arial"/>
              <a:buChar char="•"/>
            </a:pPr>
            <a:r>
              <a:rPr lang="es-419" noProof="0" dirty="0"/>
              <a:t>Monitorear frecuentemente la glucosa para lograr un óptimo control glicémico</a:t>
            </a:r>
          </a:p>
          <a:p>
            <a:endParaRPr lang="es-419" noProof="0" dirty="0"/>
          </a:p>
          <a:p>
            <a:r>
              <a:rPr lang="es-419" b="0" i="1" noProof="0" dirty="0" err="1"/>
              <a:t>Moghissi</a:t>
            </a:r>
            <a:r>
              <a:rPr lang="es-419" b="0" i="1" noProof="0" dirty="0"/>
              <a:t> ET, </a:t>
            </a:r>
            <a:r>
              <a:rPr lang="es-419" b="0" i="1" noProof="0" dirty="0" err="1"/>
              <a:t>Korytkowski</a:t>
            </a:r>
            <a:r>
              <a:rPr lang="es-419" b="0" i="1" noProof="0" dirty="0"/>
              <a:t> MT, </a:t>
            </a:r>
            <a:r>
              <a:rPr lang="es-419" b="0" i="1" noProof="0" dirty="0" err="1"/>
              <a:t>DiNardo</a:t>
            </a:r>
            <a:r>
              <a:rPr lang="es-419" b="0" i="1" noProof="0" dirty="0"/>
              <a:t> M, et al. American </a:t>
            </a:r>
            <a:r>
              <a:rPr lang="es-419" b="0" i="1" noProof="0" dirty="0" err="1"/>
              <a:t>Association</a:t>
            </a:r>
            <a:r>
              <a:rPr lang="es-419" b="0" i="1" noProof="0" dirty="0"/>
              <a:t> of </a:t>
            </a:r>
            <a:r>
              <a:rPr lang="es-419" b="0" i="1" noProof="0" dirty="0" err="1"/>
              <a:t>Clinical</a:t>
            </a:r>
            <a:r>
              <a:rPr lang="es-419" b="0" i="1" noProof="0" dirty="0"/>
              <a:t> </a:t>
            </a:r>
            <a:r>
              <a:rPr lang="es-419" b="0" i="1" noProof="0" dirty="0" err="1"/>
              <a:t>Endocrinologists</a:t>
            </a:r>
            <a:r>
              <a:rPr lang="es-419" b="0" i="1" noProof="0" dirty="0"/>
              <a:t> and American Diabetes </a:t>
            </a:r>
            <a:r>
              <a:rPr lang="es-419" b="0" i="1" noProof="0" dirty="0" err="1"/>
              <a:t>Association</a:t>
            </a:r>
            <a:r>
              <a:rPr lang="es-419" b="0" i="1" noProof="0" dirty="0"/>
              <a:t> </a:t>
            </a:r>
            <a:r>
              <a:rPr lang="es-419" b="0" i="1" noProof="0" dirty="0" err="1"/>
              <a:t>Consensus</a:t>
            </a:r>
            <a:r>
              <a:rPr lang="es-419" b="0" i="1" noProof="0" dirty="0"/>
              <a:t> </a:t>
            </a:r>
            <a:r>
              <a:rPr lang="es-419" b="0" i="1" noProof="0" dirty="0" err="1"/>
              <a:t>Statement</a:t>
            </a:r>
            <a:r>
              <a:rPr lang="es-419" b="0" i="1" noProof="0" dirty="0"/>
              <a:t> </a:t>
            </a:r>
            <a:r>
              <a:rPr lang="es-419" b="0" i="1" noProof="0" dirty="0" err="1"/>
              <a:t>on</a:t>
            </a:r>
            <a:r>
              <a:rPr lang="es-419" b="0" i="1" noProof="0" dirty="0"/>
              <a:t> </a:t>
            </a:r>
            <a:r>
              <a:rPr lang="es-419" b="0" i="1" noProof="0" dirty="0" err="1"/>
              <a:t>Inpatient</a:t>
            </a:r>
            <a:r>
              <a:rPr lang="es-419" b="0" i="1" noProof="0" dirty="0"/>
              <a:t> </a:t>
            </a:r>
            <a:r>
              <a:rPr lang="es-419" b="0" i="1" noProof="0" dirty="0" err="1"/>
              <a:t>Glycemic</a:t>
            </a:r>
            <a:r>
              <a:rPr lang="es-419" b="0" i="1" noProof="0" dirty="0"/>
              <a:t> Control. Diabetes </a:t>
            </a:r>
            <a:r>
              <a:rPr lang="es-419" b="0" i="1" noProof="0" dirty="0" err="1"/>
              <a:t>Care</a:t>
            </a:r>
            <a:r>
              <a:rPr lang="es-419" b="0" i="1" noProof="0" dirty="0"/>
              <a:t> 2009;32:1119-1131</a:t>
            </a:r>
            <a:r>
              <a:rPr lang="es-419" noProof="0" dirty="0"/>
              <a:t>.</a:t>
            </a:r>
          </a:p>
        </p:txBody>
      </p:sp>
      <p:sp>
        <p:nvSpPr>
          <p:cNvPr id="4" name="Marcador de número de diapositiva 3"/>
          <p:cNvSpPr>
            <a:spLocks noGrp="1"/>
          </p:cNvSpPr>
          <p:nvPr>
            <p:ph type="sldNum" sz="quarter" idx="10"/>
          </p:nvPr>
        </p:nvSpPr>
        <p:spPr/>
        <p:txBody>
          <a:bodyPr/>
          <a:lstStyle/>
          <a:p>
            <a:fld id="{7B6F6469-8FC5-D34B-91F9-19EE9DFDC56D}" type="slidenum">
              <a:rPr lang="en-US"/>
              <a:pPr/>
              <a:t>33</a:t>
            </a:fld>
            <a:endParaRPr lang="en-US"/>
          </a:p>
        </p:txBody>
      </p:sp>
    </p:spTree>
    <p:extLst>
      <p:ext uri="{BB962C8B-B14F-4D97-AF65-F5344CB8AC3E}">
        <p14:creationId xmlns:p14="http://schemas.microsoft.com/office/powerpoint/2010/main" val="1925598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r>
              <a:rPr lang="es-ES" sz="1200" kern="1200" dirty="0">
                <a:solidFill>
                  <a:schemeClr val="tx1"/>
                </a:solidFill>
                <a:latin typeface="+mn-lt"/>
                <a:ea typeface="+mn-ea"/>
                <a:cs typeface="+mn-cs"/>
              </a:rPr>
              <a:t>Teniendo en cuenta los riesgos asociados con la terapia de insulina, la intervención de nutrición especializada puede jugar un papel importante en la gestión general de la hiperglicemia por estrés. Por ejemplo, varios estudios muestran que las fórmulas nutricionales bajas en carbohidratos y específicas para diabéticos ayudan a reducir las necesidades de insulina y disminuir el riesgo de hipoglicemia en los pacientes críticamente enfermos.</a:t>
            </a:r>
          </a:p>
          <a:p>
            <a:r>
              <a:rPr lang="es-ES" sz="1200" kern="1200" dirty="0">
                <a:solidFill>
                  <a:schemeClr val="tx1"/>
                </a:solidFill>
                <a:latin typeface="+mn-lt"/>
                <a:ea typeface="+mn-ea"/>
                <a:cs typeface="+mn-cs"/>
              </a:rPr>
              <a:t>Los resultados de un estudio se muestran aquí. En este estudio, los investigadores </a:t>
            </a:r>
            <a:r>
              <a:rPr lang="es-ES" sz="1200" kern="1200" dirty="0" err="1">
                <a:solidFill>
                  <a:schemeClr val="tx1"/>
                </a:solidFill>
                <a:latin typeface="+mn-lt"/>
                <a:ea typeface="+mn-ea"/>
                <a:cs typeface="+mn-cs"/>
              </a:rPr>
              <a:t>aleatorizaron</a:t>
            </a:r>
            <a:r>
              <a:rPr lang="es-ES" sz="1200" kern="1200" dirty="0">
                <a:solidFill>
                  <a:schemeClr val="tx1"/>
                </a:solidFill>
                <a:latin typeface="+mn-lt"/>
                <a:ea typeface="+mn-ea"/>
                <a:cs typeface="+mn-cs"/>
              </a:rPr>
              <a:t> los pacientes admitidos en una UCI multidisciplinaria. Un grupo (Estrategia de Restricción de Carbohidratos, ERC, n=169) recibió por vía endovenosa una solución de hidratación libre de glucosa, y por la vía enteral se suministró una fórmula de alimentación por sonda modificada en grasas y con un bajo contenido de carbohidratos (33.3%). También recibieron insulina convencional subcutánea 4 veces al día, con el objetivo de mantener los niveles de glucosa en sangre a menos de 180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e idealmente, a menos de 150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en pacientes estables.</a:t>
            </a:r>
          </a:p>
          <a:p>
            <a:r>
              <a:rPr lang="es-ES" sz="1200" kern="1200" dirty="0">
                <a:solidFill>
                  <a:schemeClr val="tx1"/>
                </a:solidFill>
                <a:latin typeface="+mn-lt"/>
                <a:ea typeface="+mn-ea"/>
                <a:cs typeface="+mn-cs"/>
              </a:rPr>
              <a:t>El segundo grupo (TII, n=168) recibió de manera endovenosa hidratación </a:t>
            </a:r>
            <a:r>
              <a:rPr lang="es-ES" sz="1200" kern="1200" dirty="0" err="1">
                <a:solidFill>
                  <a:schemeClr val="tx1"/>
                </a:solidFill>
                <a:latin typeface="+mn-lt"/>
                <a:ea typeface="+mn-ea"/>
                <a:cs typeface="+mn-cs"/>
              </a:rPr>
              <a:t>glucosalina</a:t>
            </a:r>
            <a:r>
              <a:rPr lang="es-ES" sz="1200" kern="1200" dirty="0">
                <a:solidFill>
                  <a:schemeClr val="tx1"/>
                </a:solidFill>
                <a:latin typeface="+mn-lt"/>
                <a:ea typeface="+mn-ea"/>
                <a:cs typeface="+mn-cs"/>
              </a:rPr>
              <a:t> intravenosa y una fórmula de nutrición enteral por sonda para diabetes con un contenido más alto de hidratos de carbono (45%). En este segundo grupo, las infusiones de insulina continuas se ajustaron para mantener los niveles de glicemia inferiores a 180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(8.3 </a:t>
            </a:r>
            <a:r>
              <a:rPr lang="es-ES" sz="1200" kern="1200" dirty="0" err="1">
                <a:solidFill>
                  <a:schemeClr val="tx1"/>
                </a:solidFill>
                <a:latin typeface="+mn-lt"/>
                <a:ea typeface="+mn-ea"/>
                <a:cs typeface="+mn-cs"/>
              </a:rPr>
              <a:t>mmol</a:t>
            </a:r>
            <a:r>
              <a:rPr lang="es-ES" sz="1200" kern="1200" dirty="0">
                <a:solidFill>
                  <a:schemeClr val="tx1"/>
                </a:solidFill>
                <a:latin typeface="+mn-lt"/>
                <a:ea typeface="+mn-ea"/>
                <a:cs typeface="+mn-cs"/>
              </a:rPr>
              <a:t>/L), e idealmente, entre 80 y 120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(4.4 </a:t>
            </a:r>
            <a:r>
              <a:rPr lang="es-ES" sz="1200" kern="1200" dirty="0" err="1">
                <a:solidFill>
                  <a:schemeClr val="tx1"/>
                </a:solidFill>
                <a:latin typeface="+mn-lt"/>
                <a:ea typeface="+mn-ea"/>
                <a:cs typeface="+mn-cs"/>
              </a:rPr>
              <a:t>mmol</a:t>
            </a:r>
            <a:r>
              <a:rPr lang="es-ES" sz="1200" kern="1200" dirty="0">
                <a:solidFill>
                  <a:schemeClr val="tx1"/>
                </a:solidFill>
                <a:latin typeface="+mn-lt"/>
                <a:ea typeface="+mn-ea"/>
                <a:cs typeface="+mn-cs"/>
              </a:rPr>
              <a:t>/L y 6.7 </a:t>
            </a:r>
            <a:r>
              <a:rPr lang="es-ES" sz="1200" kern="1200" dirty="0" err="1">
                <a:solidFill>
                  <a:schemeClr val="tx1"/>
                </a:solidFill>
                <a:latin typeface="+mn-lt"/>
                <a:ea typeface="+mn-ea"/>
                <a:cs typeface="+mn-cs"/>
              </a:rPr>
              <a:t>mmol</a:t>
            </a:r>
            <a:r>
              <a:rPr lang="es-ES" sz="1200" kern="1200" dirty="0">
                <a:solidFill>
                  <a:schemeClr val="tx1"/>
                </a:solidFill>
                <a:latin typeface="+mn-lt"/>
                <a:ea typeface="+mn-ea"/>
                <a:cs typeface="+mn-cs"/>
              </a:rPr>
              <a:t>/L) en pacientes estables. Los pacientes tenían mediciones de glicemia capilar cada 2 horas. La dosis de insulina se ajustó de acuerdo a un algoritmo.</a:t>
            </a:r>
          </a:p>
          <a:p>
            <a:endParaRPr lang="es-419" sz="1200" kern="1200" dirty="0">
              <a:solidFill>
                <a:schemeClr val="tx1"/>
              </a:solidFill>
              <a:latin typeface="+mn-lt"/>
              <a:ea typeface="+mn-ea"/>
              <a:cs typeface="+mn-cs"/>
            </a:endParaRPr>
          </a:p>
          <a:p>
            <a:r>
              <a:rPr lang="es-419" sz="1200" kern="1200" dirty="0">
                <a:solidFill>
                  <a:schemeClr val="tx1"/>
                </a:solidFill>
                <a:latin typeface="+mn-lt"/>
                <a:ea typeface="+mn-ea"/>
                <a:cs typeface="+mn-cs"/>
              </a:rPr>
              <a:t>Resultados:</a:t>
            </a:r>
          </a:p>
          <a:p>
            <a:r>
              <a:rPr lang="es-ES" sz="1200" kern="1200" dirty="0">
                <a:solidFill>
                  <a:schemeClr val="tx1"/>
                </a:solidFill>
                <a:latin typeface="+mn-lt"/>
                <a:ea typeface="+mn-ea"/>
                <a:cs typeface="+mn-cs"/>
              </a:rPr>
              <a:t>Insulina: los pacientes del grupo ERC recibieron 2 unidades de insulina al día, en comparación con las 52 unidades de insulina convencional diarias en el grupo TII (p &lt;0.001)</a:t>
            </a:r>
          </a:p>
          <a:p>
            <a:r>
              <a:rPr lang="es-ES" sz="1200" kern="1200" dirty="0">
                <a:solidFill>
                  <a:schemeClr val="tx1"/>
                </a:solidFill>
                <a:latin typeface="+mn-lt"/>
                <a:ea typeface="+mn-ea"/>
                <a:cs typeface="+mn-cs"/>
              </a:rPr>
              <a:t>Glucosa: el nivel promedio de glucosa en sangre para el grupo ERC fue de 144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en comparación con 133.6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en el grupo TII (p &lt;0,003)</a:t>
            </a:r>
          </a:p>
          <a:p>
            <a:r>
              <a:rPr lang="es-ES" sz="1200" kern="1200" dirty="0">
                <a:solidFill>
                  <a:schemeClr val="tx1"/>
                </a:solidFill>
                <a:latin typeface="+mn-lt"/>
                <a:ea typeface="+mn-ea"/>
                <a:cs typeface="+mn-cs"/>
              </a:rPr>
              <a:t>Hipoglicemia: glicemia &lt;40 mg/</a:t>
            </a:r>
            <a:r>
              <a:rPr lang="es-ES" sz="1200" kern="1200" dirty="0" err="1">
                <a:solidFill>
                  <a:schemeClr val="tx1"/>
                </a:solidFill>
                <a:latin typeface="+mn-lt"/>
                <a:ea typeface="+mn-ea"/>
                <a:cs typeface="+mn-cs"/>
              </a:rPr>
              <a:t>dL</a:t>
            </a:r>
            <a:r>
              <a:rPr lang="es-ES" sz="1200" kern="1200" dirty="0">
                <a:solidFill>
                  <a:schemeClr val="tx1"/>
                </a:solidFill>
                <a:latin typeface="+mn-lt"/>
                <a:ea typeface="+mn-ea"/>
                <a:cs typeface="+mn-cs"/>
              </a:rPr>
              <a:t> (2.2 </a:t>
            </a:r>
            <a:r>
              <a:rPr lang="es-ES" sz="1200" kern="1200" dirty="0" err="1">
                <a:solidFill>
                  <a:schemeClr val="tx1"/>
                </a:solidFill>
                <a:latin typeface="+mn-lt"/>
                <a:ea typeface="+mn-ea"/>
                <a:cs typeface="+mn-cs"/>
              </a:rPr>
              <a:t>mmol</a:t>
            </a:r>
            <a:r>
              <a:rPr lang="es-ES" sz="1200" kern="1200" dirty="0">
                <a:solidFill>
                  <a:schemeClr val="tx1"/>
                </a:solidFill>
                <a:latin typeface="+mn-lt"/>
                <a:ea typeface="+mn-ea"/>
                <a:cs typeface="+mn-cs"/>
              </a:rPr>
              <a:t>/L)se presentó en 6 (3.5%) de los pacientes del grupo ERC, y en 27 (16%) de los pacientes del </a:t>
            </a:r>
            <a:r>
              <a:rPr lang="es-ES" sz="1200" kern="1200" dirty="0" err="1">
                <a:solidFill>
                  <a:schemeClr val="tx1"/>
                </a:solidFill>
                <a:latin typeface="+mn-lt"/>
                <a:ea typeface="+mn-ea"/>
                <a:cs typeface="+mn-cs"/>
              </a:rPr>
              <a:t>grupoTII</a:t>
            </a:r>
            <a:r>
              <a:rPr lang="es-ES" sz="1200" kern="1200" dirty="0">
                <a:solidFill>
                  <a:schemeClr val="tx1"/>
                </a:solidFill>
                <a:latin typeface="+mn-lt"/>
                <a:ea typeface="+mn-ea"/>
                <a:cs typeface="+mn-cs"/>
              </a:rPr>
              <a:t> (P &lt;0.001)</a:t>
            </a:r>
          </a:p>
          <a:p>
            <a:r>
              <a:rPr lang="es-ES" sz="1200" kern="1200" dirty="0">
                <a:solidFill>
                  <a:schemeClr val="tx1"/>
                </a:solidFill>
                <a:latin typeface="+mn-lt"/>
                <a:ea typeface="+mn-ea"/>
                <a:cs typeface="+mn-cs"/>
              </a:rPr>
              <a:t>Estos hallazgos demuestran que el uso de una fórmula específica para la enfermedad, junto con una solución de hidratación libre de glucosa y una terapia de insulina adecuada para la hiperglicemia, en pacientes con enfermedades críticas, es una útil estrategia de manejo.</a:t>
            </a:r>
          </a:p>
          <a:p>
            <a:endParaRPr lang="es-419" sz="1200" kern="1200" dirty="0">
              <a:solidFill>
                <a:schemeClr val="tx1"/>
              </a:solidFill>
              <a:latin typeface="+mn-lt"/>
              <a:ea typeface="+mn-ea"/>
              <a:cs typeface="+mn-cs"/>
            </a:endParaRPr>
          </a:p>
          <a:p>
            <a:r>
              <a:rPr lang="es-419" sz="1200" i="1" kern="1200" dirty="0">
                <a:solidFill>
                  <a:schemeClr val="tx1"/>
                </a:solidFill>
                <a:latin typeface="+mn-lt"/>
                <a:ea typeface="+mn-ea"/>
                <a:cs typeface="+mn-cs"/>
              </a:rPr>
              <a:t>De </a:t>
            </a:r>
            <a:r>
              <a:rPr lang="es-419" sz="1200" i="1" kern="1200" dirty="0" err="1">
                <a:solidFill>
                  <a:schemeClr val="tx1"/>
                </a:solidFill>
                <a:latin typeface="+mn-lt"/>
                <a:ea typeface="+mn-ea"/>
                <a:cs typeface="+mn-cs"/>
              </a:rPr>
              <a:t>Azevedo</a:t>
            </a:r>
            <a:r>
              <a:rPr lang="es-419" sz="1200" i="1" kern="1200" dirty="0">
                <a:solidFill>
                  <a:schemeClr val="tx1"/>
                </a:solidFill>
                <a:latin typeface="+mn-lt"/>
                <a:ea typeface="+mn-ea"/>
                <a:cs typeface="+mn-cs"/>
              </a:rPr>
              <a:t> JRA, de Araujo LO, da Silva WS. de </a:t>
            </a:r>
            <a:r>
              <a:rPr lang="es-419" sz="1200" i="1" kern="1200" dirty="0" err="1">
                <a:solidFill>
                  <a:schemeClr val="tx1"/>
                </a:solidFill>
                <a:latin typeface="+mn-lt"/>
                <a:ea typeface="+mn-ea"/>
                <a:cs typeface="+mn-cs"/>
              </a:rPr>
              <a:t>Azevedo</a:t>
            </a:r>
            <a:r>
              <a:rPr lang="es-419" sz="1200" i="1" kern="1200" dirty="0">
                <a:solidFill>
                  <a:schemeClr val="tx1"/>
                </a:solidFill>
                <a:latin typeface="+mn-lt"/>
                <a:ea typeface="+mn-ea"/>
                <a:cs typeface="+mn-cs"/>
              </a:rPr>
              <a:t> RP. A </a:t>
            </a:r>
            <a:r>
              <a:rPr lang="es-419" sz="1200" i="1" kern="1200" dirty="0" err="1">
                <a:solidFill>
                  <a:schemeClr val="tx1"/>
                </a:solidFill>
                <a:latin typeface="+mn-lt"/>
                <a:ea typeface="+mn-ea"/>
                <a:cs typeface="+mn-cs"/>
              </a:rPr>
              <a:t>carbohydrate-restrictive</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strategy</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is</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safer</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than</a:t>
            </a:r>
            <a:r>
              <a:rPr lang="es-419" sz="1200" i="1" kern="1200" dirty="0">
                <a:solidFill>
                  <a:schemeClr val="tx1"/>
                </a:solidFill>
                <a:latin typeface="+mn-lt"/>
                <a:ea typeface="+mn-ea"/>
                <a:cs typeface="+mn-cs"/>
              </a:rPr>
              <a:t> and as </a:t>
            </a:r>
            <a:r>
              <a:rPr lang="es-419" sz="1200" i="1" kern="1200" dirty="0" err="1">
                <a:solidFill>
                  <a:schemeClr val="tx1"/>
                </a:solidFill>
                <a:latin typeface="+mn-lt"/>
                <a:ea typeface="+mn-ea"/>
                <a:cs typeface="+mn-cs"/>
              </a:rPr>
              <a:t>efficient</a:t>
            </a:r>
            <a:r>
              <a:rPr lang="es-419" sz="1200" i="1" kern="1200" dirty="0">
                <a:solidFill>
                  <a:schemeClr val="tx1"/>
                </a:solidFill>
                <a:latin typeface="+mn-lt"/>
                <a:ea typeface="+mn-ea"/>
                <a:cs typeface="+mn-cs"/>
              </a:rPr>
              <a:t> as </a:t>
            </a:r>
            <a:r>
              <a:rPr lang="es-419" sz="1200" i="1" kern="1200" dirty="0" err="1">
                <a:solidFill>
                  <a:schemeClr val="tx1"/>
                </a:solidFill>
                <a:latin typeface="+mn-lt"/>
                <a:ea typeface="+mn-ea"/>
                <a:cs typeface="+mn-cs"/>
              </a:rPr>
              <a:t>intensive</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insulin</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therapy</a:t>
            </a:r>
            <a:r>
              <a:rPr lang="es-419" sz="1200" i="1" kern="1200" dirty="0">
                <a:solidFill>
                  <a:schemeClr val="tx1"/>
                </a:solidFill>
                <a:latin typeface="+mn-lt"/>
                <a:ea typeface="+mn-ea"/>
                <a:cs typeface="+mn-cs"/>
              </a:rPr>
              <a:t> in </a:t>
            </a:r>
            <a:r>
              <a:rPr lang="es-419" sz="1200" i="1" kern="1200" dirty="0" err="1">
                <a:solidFill>
                  <a:schemeClr val="tx1"/>
                </a:solidFill>
                <a:latin typeface="+mn-lt"/>
                <a:ea typeface="+mn-ea"/>
                <a:cs typeface="+mn-cs"/>
              </a:rPr>
              <a:t>critically</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ill</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patients</a:t>
            </a:r>
            <a:r>
              <a:rPr lang="es-419" sz="1200" i="1" kern="1200" dirty="0">
                <a:solidFill>
                  <a:schemeClr val="tx1"/>
                </a:solidFill>
                <a:latin typeface="+mn-lt"/>
                <a:ea typeface="+mn-ea"/>
                <a:cs typeface="+mn-cs"/>
              </a:rPr>
              <a:t>. J </a:t>
            </a:r>
            <a:r>
              <a:rPr lang="es-419" sz="1200" i="1" kern="1200" dirty="0" err="1">
                <a:solidFill>
                  <a:schemeClr val="tx1"/>
                </a:solidFill>
                <a:latin typeface="+mn-lt"/>
                <a:ea typeface="+mn-ea"/>
                <a:cs typeface="+mn-cs"/>
              </a:rPr>
              <a:t>Crit</a:t>
            </a:r>
            <a:r>
              <a:rPr lang="es-419" sz="1200" i="1" kern="1200" dirty="0">
                <a:solidFill>
                  <a:schemeClr val="tx1"/>
                </a:solidFill>
                <a:latin typeface="+mn-lt"/>
                <a:ea typeface="+mn-ea"/>
                <a:cs typeface="+mn-cs"/>
              </a:rPr>
              <a:t> </a:t>
            </a:r>
            <a:r>
              <a:rPr lang="es-419" sz="1200" i="1" kern="1200" dirty="0" err="1">
                <a:solidFill>
                  <a:schemeClr val="tx1"/>
                </a:solidFill>
                <a:latin typeface="+mn-lt"/>
                <a:ea typeface="+mn-ea"/>
                <a:cs typeface="+mn-cs"/>
              </a:rPr>
              <a:t>Care</a:t>
            </a:r>
            <a:r>
              <a:rPr lang="es-419" sz="1200" i="1" kern="1200" dirty="0">
                <a:solidFill>
                  <a:schemeClr val="tx1"/>
                </a:solidFill>
                <a:latin typeface="+mn-lt"/>
                <a:ea typeface="+mn-ea"/>
                <a:cs typeface="+mn-cs"/>
              </a:rPr>
              <a:t> 2010;25:84-85.</a:t>
            </a:r>
          </a:p>
        </p:txBody>
      </p:sp>
      <p:sp>
        <p:nvSpPr>
          <p:cNvPr id="4" name="Marcador de número de diapositiva 3"/>
          <p:cNvSpPr>
            <a:spLocks noGrp="1"/>
          </p:cNvSpPr>
          <p:nvPr>
            <p:ph type="sldNum" sz="quarter" idx="10"/>
          </p:nvPr>
        </p:nvSpPr>
        <p:spPr/>
        <p:txBody>
          <a:bodyPr/>
          <a:lstStyle/>
          <a:p>
            <a:fld id="{7B6F6469-8FC5-D34B-91F9-19EE9DFDC56D}" type="slidenum">
              <a:rPr lang="en-US"/>
              <a:pPr/>
              <a:t>34</a:t>
            </a:fld>
            <a:endParaRPr lang="en-US"/>
          </a:p>
        </p:txBody>
      </p:sp>
    </p:spTree>
    <p:extLst>
      <p:ext uri="{BB962C8B-B14F-4D97-AF65-F5344CB8AC3E}">
        <p14:creationId xmlns:p14="http://schemas.microsoft.com/office/powerpoint/2010/main" val="3925726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_tradnl"/>
          </a:p>
        </p:txBody>
      </p:sp>
      <p:sp>
        <p:nvSpPr>
          <p:cNvPr id="4" name="Marcador de número de diapositiva 3"/>
          <p:cNvSpPr>
            <a:spLocks noGrp="1"/>
          </p:cNvSpPr>
          <p:nvPr>
            <p:ph type="sldNum" sz="quarter" idx="10"/>
          </p:nvPr>
        </p:nvSpPr>
        <p:spPr/>
        <p:txBody>
          <a:bodyPr/>
          <a:lstStyle/>
          <a:p>
            <a:fld id="{7B6F6469-8FC5-D34B-91F9-19EE9DFDC56D}" type="slidenum">
              <a:rPr lang="en-US"/>
              <a:pPr/>
              <a:t>35</a:t>
            </a:fld>
            <a:endParaRPr lang="en-US"/>
          </a:p>
        </p:txBody>
      </p:sp>
    </p:spTree>
    <p:extLst>
      <p:ext uri="{BB962C8B-B14F-4D97-AF65-F5344CB8AC3E}">
        <p14:creationId xmlns:p14="http://schemas.microsoft.com/office/powerpoint/2010/main" val="4215507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419" noProof="0" dirty="0"/>
              <a:t>En respuesta al creciente reconocimiento de los efectos a largo plazo que tiene el ingreso a la unidad de cuidados críticos y la hospitalización, los expertos recomiendan utilizar compendios de cuidados basados en la evidencia, así como listas de control para mejorar los resultados del paciente. Un compendio de cuidados está formado por un grupo de intervenciones dirigidas a optimizar el tratamiento y reducir las complicaciones. La lista de control “AASPEPC” tiene la función de recordarle a los médicos la importancia de estas intervenciones:</a:t>
            </a:r>
          </a:p>
          <a:p>
            <a:pPr indent="97200">
              <a:buFont typeface="Arial"/>
              <a:buChar char="•"/>
            </a:pPr>
            <a:r>
              <a:rPr lang="es-419" noProof="0" dirty="0"/>
              <a:t>Alimentación</a:t>
            </a:r>
          </a:p>
          <a:p>
            <a:pPr indent="97200">
              <a:buFont typeface="Arial"/>
              <a:buChar char="•"/>
            </a:pPr>
            <a:r>
              <a:rPr lang="es-419" noProof="0" dirty="0"/>
              <a:t>Analgesia</a:t>
            </a:r>
          </a:p>
          <a:p>
            <a:pPr indent="97200">
              <a:buFont typeface="Arial"/>
              <a:buChar char="•"/>
            </a:pPr>
            <a:r>
              <a:rPr lang="es-419" noProof="0" dirty="0"/>
              <a:t>Sedación</a:t>
            </a:r>
          </a:p>
          <a:p>
            <a:pPr indent="97200">
              <a:buFont typeface="Arial"/>
              <a:buChar char="•"/>
            </a:pPr>
            <a:r>
              <a:rPr lang="es-419" noProof="0" dirty="0"/>
              <a:t>Profilaxis </a:t>
            </a:r>
            <a:r>
              <a:rPr lang="es-419" noProof="0" dirty="0" err="1"/>
              <a:t>tromboembólica</a:t>
            </a:r>
            <a:endParaRPr lang="es-419" noProof="0" dirty="0"/>
          </a:p>
          <a:p>
            <a:pPr indent="97200">
              <a:buFont typeface="Arial"/>
              <a:buChar char="•"/>
            </a:pPr>
            <a:r>
              <a:rPr lang="es-419" noProof="0" dirty="0"/>
              <a:t>Elevar la cabecera de la cama</a:t>
            </a:r>
          </a:p>
          <a:p>
            <a:pPr indent="97200">
              <a:buFont typeface="Arial"/>
              <a:buChar char="•"/>
            </a:pPr>
            <a:r>
              <a:rPr lang="es-419" noProof="0" dirty="0"/>
              <a:t>Profilaxis de las úlceras por estrés</a:t>
            </a:r>
          </a:p>
          <a:p>
            <a:pPr indent="97200">
              <a:buFont typeface="Arial"/>
              <a:buChar char="•"/>
            </a:pPr>
            <a:r>
              <a:rPr lang="es-419" noProof="0" dirty="0"/>
              <a:t>Control de la glicemia</a:t>
            </a:r>
          </a:p>
        </p:txBody>
      </p:sp>
      <p:sp>
        <p:nvSpPr>
          <p:cNvPr id="4" name="Marcador de número de diapositiva 3"/>
          <p:cNvSpPr>
            <a:spLocks noGrp="1"/>
          </p:cNvSpPr>
          <p:nvPr>
            <p:ph type="sldNum" sz="quarter" idx="10"/>
          </p:nvPr>
        </p:nvSpPr>
        <p:spPr/>
        <p:txBody>
          <a:bodyPr/>
          <a:lstStyle/>
          <a:p>
            <a:fld id="{7B6F6469-8FC5-D34B-91F9-19EE9DFDC56D}" type="slidenum">
              <a:rPr lang="en-US"/>
              <a:pPr/>
              <a:t>36</a:t>
            </a:fld>
            <a:endParaRPr lang="en-US"/>
          </a:p>
        </p:txBody>
      </p:sp>
    </p:spTree>
    <p:extLst>
      <p:ext uri="{BB962C8B-B14F-4D97-AF65-F5344CB8AC3E}">
        <p14:creationId xmlns:p14="http://schemas.microsoft.com/office/powerpoint/2010/main" val="3520521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419" noProof="0" dirty="0"/>
              <a:t>Los conceptos clave de esta sesión son:</a:t>
            </a:r>
          </a:p>
          <a:p>
            <a:endParaRPr lang="es-419" noProof="0" dirty="0"/>
          </a:p>
          <a:p>
            <a:pPr indent="97200">
              <a:buFont typeface="Arial"/>
              <a:buChar char="•"/>
            </a:pPr>
            <a:r>
              <a:rPr lang="es-419" noProof="0" dirty="0"/>
              <a:t> La terapia de nutrición enteral está asociada con complicaciones, no obstante, éstas pueden prevenirse en gran medida y ser manejadas.</a:t>
            </a:r>
          </a:p>
          <a:p>
            <a:pPr indent="97200">
              <a:buFont typeface="Arial"/>
              <a:buChar char="•"/>
            </a:pPr>
            <a:r>
              <a:rPr lang="es-419" noProof="0" dirty="0"/>
              <a:t> Las complicaciones asociadas con la terapia de nutrición enteral se clasifican en mecánicas, gastrointestinales y metabólicas.</a:t>
            </a:r>
          </a:p>
          <a:p>
            <a:pPr indent="97200">
              <a:buFont typeface="Arial"/>
              <a:buChar char="•"/>
            </a:pPr>
            <a:r>
              <a:rPr lang="es-419" noProof="0" dirty="0"/>
              <a:t> Una nutrición estratégica y adecuada es fundamental para mejorar los resultados a largo plazo de los pacientes.</a:t>
            </a:r>
          </a:p>
        </p:txBody>
      </p:sp>
      <p:sp>
        <p:nvSpPr>
          <p:cNvPr id="4" name="Marcador de número de diapositiva 3"/>
          <p:cNvSpPr>
            <a:spLocks noGrp="1"/>
          </p:cNvSpPr>
          <p:nvPr>
            <p:ph type="sldNum" sz="quarter" idx="10"/>
          </p:nvPr>
        </p:nvSpPr>
        <p:spPr/>
        <p:txBody>
          <a:bodyPr/>
          <a:lstStyle/>
          <a:p>
            <a:fld id="{7B6F6469-8FC5-D34B-91F9-19EE9DFDC56D}" type="slidenum">
              <a:rPr lang="en-US"/>
              <a:pPr/>
              <a:t>37</a:t>
            </a:fld>
            <a:endParaRPr lang="en-US"/>
          </a:p>
        </p:txBody>
      </p:sp>
    </p:spTree>
    <p:extLst>
      <p:ext uri="{BB962C8B-B14F-4D97-AF65-F5344CB8AC3E}">
        <p14:creationId xmlns:p14="http://schemas.microsoft.com/office/powerpoint/2010/main" val="3460618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r>
              <a:rPr lang="es-419" noProof="0" dirty="0">
                <a:ea typeface="ＭＳ Ｐゴシック" charset="-128"/>
                <a:cs typeface="ＭＳ Ｐゴシック" charset="-128"/>
              </a:rPr>
              <a:t>Los pacientes pueden desarrollar irritación y/o infección en el sitio de inserción de la sonda. Esto se puede evitar al usar sondas diseñadas especialmente para la alimentación enteral. Están hechas de materiales </a:t>
            </a:r>
            <a:r>
              <a:rPr lang="es-419" noProof="0" dirty="0" err="1">
                <a:ea typeface="ＭＳ Ｐゴシック" charset="-128"/>
                <a:cs typeface="ＭＳ Ｐゴシック" charset="-128"/>
              </a:rPr>
              <a:t>biocompatibles</a:t>
            </a:r>
            <a:r>
              <a:rPr lang="es-419" noProof="0" dirty="0">
                <a:ea typeface="ＭＳ Ｐゴシック" charset="-128"/>
                <a:cs typeface="ＭＳ Ｐゴシック" charset="-128"/>
              </a:rPr>
              <a:t>, como la silicona y el poliuretano, por lo que son más suaves y cómodas que las sondas de hule o látex. Las sondas de hule o látex no son adecuadas como sondas de alimentación, debido a que se pueden degradar con el tiempo y causar irritación, además de requerir un reemplazo frecuente. También está contraindicado el látex en los casos de alergia al mismo. Debido a que las sondas de cloruro de polivinilo (PVC) se endurecen en presencia de los jugos gástricos, pueden causar un malestar significativo y morbilidad cuando se utilizan por periodos extensos.</a:t>
            </a:r>
          </a:p>
          <a:p>
            <a:pPr>
              <a:lnSpc>
                <a:spcPct val="90000"/>
              </a:lnSpc>
            </a:pPr>
            <a:r>
              <a:rPr lang="es-419" noProof="0" dirty="0">
                <a:ea typeface="ＭＳ Ｐゴシック" charset="-128"/>
                <a:cs typeface="ＭＳ Ｐゴシック" charset="-128"/>
              </a:rPr>
              <a:t>Utilice las sondas de alimentación </a:t>
            </a:r>
            <a:r>
              <a:rPr lang="es-419" noProof="0" dirty="0" err="1">
                <a:ea typeface="ＭＳ Ｐゴシック" charset="-128"/>
                <a:cs typeface="ＭＳ Ｐゴシック" charset="-128"/>
              </a:rPr>
              <a:t>nasoentérica</a:t>
            </a:r>
            <a:r>
              <a:rPr lang="es-419" noProof="0" dirty="0">
                <a:ea typeface="ＭＳ Ｐゴシック" charset="-128"/>
                <a:cs typeface="ＭＳ Ｐゴシック" charset="-128"/>
              </a:rPr>
              <a:t> del menor diámetro posible, generalmente entre 8-10 en la escala francesa (French), ya que es menos probable que las sondas más pequeñas provoquen irritación esofágica/faríngea y del ala nasal, así como otitis, y/o lesión de esfínteres a nivel de cardias o píloro.</a:t>
            </a:r>
          </a:p>
          <a:p>
            <a:pPr>
              <a:lnSpc>
                <a:spcPct val="90000"/>
              </a:lnSpc>
            </a:pPr>
            <a:endParaRPr lang="es-419" noProof="0" dirty="0">
              <a:ea typeface="ＭＳ Ｐゴシック" charset="-128"/>
              <a:cs typeface="ＭＳ Ｐゴシック" charset="-128"/>
            </a:endParaRPr>
          </a:p>
          <a:p>
            <a:pPr>
              <a:lnSpc>
                <a:spcPct val="90000"/>
              </a:lnSpc>
            </a:pPr>
            <a:r>
              <a:rPr lang="es-419" b="0" i="1" noProof="0" dirty="0" err="1">
                <a:ea typeface="ＭＳ Ｐゴシック" charset="-128"/>
                <a:cs typeface="ＭＳ Ｐゴシック" charset="-128"/>
              </a:rPr>
              <a:t>Gavi</a:t>
            </a:r>
            <a:r>
              <a:rPr lang="es-419" b="0" i="1" noProof="0" dirty="0">
                <a:ea typeface="ＭＳ Ｐゴシック" charset="-128"/>
                <a:cs typeface="ＭＳ Ｐゴシック" charset="-128"/>
              </a:rPr>
              <a:t> S, </a:t>
            </a:r>
            <a:r>
              <a:rPr lang="es-419" b="0" i="1" noProof="0" dirty="0" err="1">
                <a:ea typeface="ＭＳ Ｐゴシック" charset="-128"/>
                <a:cs typeface="ＭＳ Ｐゴシック" charset="-128"/>
              </a:rPr>
              <a:t>Hensly</a:t>
            </a:r>
            <a:r>
              <a:rPr lang="es-419" b="0" i="1" noProof="0" dirty="0">
                <a:ea typeface="ＭＳ Ｐゴシック" charset="-128"/>
                <a:cs typeface="ＭＳ Ｐゴシック" charset="-128"/>
              </a:rPr>
              <a:t> J, </a:t>
            </a:r>
            <a:r>
              <a:rPr lang="es-419" b="0" i="1" noProof="0" dirty="0" err="1">
                <a:ea typeface="ＭＳ Ｐゴシック" charset="-128"/>
                <a:cs typeface="ＭＳ Ｐゴシック" charset="-128"/>
              </a:rPr>
              <a:t>Cervo</a:t>
            </a:r>
            <a:r>
              <a:rPr lang="es-419" b="0" i="1" noProof="0" dirty="0">
                <a:ea typeface="ＭＳ Ｐゴシック" charset="-128"/>
                <a:cs typeface="ＭＳ Ｐゴシック" charset="-128"/>
              </a:rPr>
              <a:t> F, et al. Management of </a:t>
            </a:r>
            <a:r>
              <a:rPr lang="es-419" b="0" i="1" noProof="0" dirty="0" err="1">
                <a:ea typeface="ＭＳ Ｐゴシック" charset="-128"/>
                <a:cs typeface="ＭＳ Ｐゴシック" charset="-128"/>
              </a:rPr>
              <a:t>feeding</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tube</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complications</a:t>
            </a:r>
            <a:r>
              <a:rPr lang="es-419" b="0" i="1" noProof="0" dirty="0">
                <a:ea typeface="ＭＳ Ｐゴシック" charset="-128"/>
                <a:cs typeface="ＭＳ Ｐゴシック" charset="-128"/>
              </a:rPr>
              <a:t> in </a:t>
            </a:r>
            <a:r>
              <a:rPr lang="es-419" b="0" i="1" noProof="0" dirty="0" err="1">
                <a:ea typeface="ＭＳ Ｐゴシック" charset="-128"/>
                <a:cs typeface="ＭＳ Ｐゴシック" charset="-128"/>
              </a:rPr>
              <a:t>the</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long-term</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care</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resident.Ann</a:t>
            </a:r>
            <a:r>
              <a:rPr lang="es-419" b="0" i="1" noProof="0" dirty="0">
                <a:ea typeface="ＭＳ Ｐゴシック" charset="-128"/>
                <a:cs typeface="ＭＳ Ｐゴシック" charset="-128"/>
              </a:rPr>
              <a:t> Long-</a:t>
            </a:r>
            <a:r>
              <a:rPr lang="es-419" b="0" i="1" noProof="0" dirty="0" err="1">
                <a:ea typeface="ＭＳ Ｐゴシック" charset="-128"/>
                <a:cs typeface="ＭＳ Ｐゴシック" charset="-128"/>
              </a:rPr>
              <a:t>Term</a:t>
            </a:r>
            <a:r>
              <a:rPr lang="es-419" b="0" i="1" noProof="0" dirty="0">
                <a:ea typeface="ＭＳ Ｐゴシック" charset="-128"/>
                <a:cs typeface="ＭＳ Ｐゴシック" charset="-128"/>
              </a:rPr>
              <a:t> </a:t>
            </a:r>
            <a:r>
              <a:rPr lang="es-419" b="0" i="1" noProof="0" dirty="0" err="1">
                <a:ea typeface="ＭＳ Ｐゴシック" charset="-128"/>
                <a:cs typeface="ＭＳ Ｐゴシック" charset="-128"/>
              </a:rPr>
              <a:t>Care</a:t>
            </a:r>
            <a:r>
              <a:rPr lang="es-419" b="0" i="1" noProof="0" dirty="0">
                <a:ea typeface="ＭＳ Ｐゴシック" charset="-128"/>
                <a:cs typeface="ＭＳ Ｐゴシック" charset="-128"/>
              </a:rPr>
              <a:t> 2008;16:28-32.</a:t>
            </a:r>
            <a:endParaRPr lang="es-419" sz="1000" b="0" i="1" noProof="0" dirty="0">
              <a:ea typeface="ＭＳ Ｐゴシック" charset="-128"/>
              <a:cs typeface="ＭＳ Ｐゴシック" charset="-128"/>
            </a:endParaRPr>
          </a:p>
        </p:txBody>
      </p:sp>
      <p:sp>
        <p:nvSpPr>
          <p:cNvPr id="45060" name="Slide Number Placeholder 3"/>
          <p:cNvSpPr>
            <a:spLocks noGrp="1"/>
          </p:cNvSpPr>
          <p:nvPr>
            <p:ph type="sldNum" sz="quarter" idx="5"/>
          </p:nvPr>
        </p:nvSpPr>
        <p:spPr>
          <a:noFill/>
        </p:spPr>
        <p:txBody>
          <a:bodyPr/>
          <a:lstStyle/>
          <a:p>
            <a:fld id="{4F87D39B-C2B1-D945-8F27-C37CEAA80227}" type="slidenum">
              <a:rPr lang="en-US"/>
              <a:pPr/>
              <a:t>4</a:t>
            </a:fld>
            <a:endParaRPr lang="en-US"/>
          </a:p>
        </p:txBody>
      </p:sp>
    </p:spTree>
    <p:extLst>
      <p:ext uri="{BB962C8B-B14F-4D97-AF65-F5344CB8AC3E}">
        <p14:creationId xmlns:p14="http://schemas.microsoft.com/office/powerpoint/2010/main" val="117201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7F7ED78-7024-0142-9E39-C05E45D0BB5E}" type="slidenum">
              <a:rPr lang="en-US">
                <a:latin typeface="Times New Roman" charset="0"/>
                <a:ea typeface="ＭＳ Ｐゴシック" charset="-128"/>
                <a:cs typeface="ＭＳ Ｐゴシック" charset="-128"/>
              </a:rPr>
              <a:pPr/>
              <a:t>5</a:t>
            </a:fld>
            <a:endParaRPr lang="en-US">
              <a:latin typeface="Times New Roman" charset="0"/>
              <a:ea typeface="ＭＳ Ｐゴシック" charset="-128"/>
              <a:cs typeface="ＭＳ Ｐゴシック" charset="-128"/>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ea typeface="ＭＳ Ｐゴシック" charset="-128"/>
                <a:cs typeface="ＭＳ Ｐゴシック" charset="-128"/>
              </a:rPr>
              <a:t>Se debe prevenir la migración de las sondas de alimentación nasoentérica fijándolas de manera adecuada. Esto es importante debido a que la migración (desalojo) de la sonda puede resultar en una infusión de la fórmula en el esófago, la faringe, la laringe o la cavidad nasal, lo que puede incrementar el riesgo de aspiración bronquial. Debe fijarse la sonda de tal modo que no se ejerza presión en el área del ala nasal, pues podría producirse necrosis por presión del ala nasal.</a:t>
            </a:r>
          </a:p>
          <a:p>
            <a:r>
              <a:rPr lang="en-US" dirty="0">
                <a:ea typeface="ＭＳ Ｐゴシック" charset="-128"/>
                <a:cs typeface="ＭＳ Ｐゴシック" charset="-128"/>
              </a:rPr>
              <a:t>Embridar las sondas de alimentación puede ser útil para evitar que se desacomoden.</a:t>
            </a:r>
          </a:p>
          <a:p>
            <a:endParaRPr lang="en-US" dirty="0">
              <a:ea typeface="ＭＳ Ｐゴシック" charset="-128"/>
              <a:cs typeface="ＭＳ Ｐゴシック" charset="-128"/>
            </a:endParaRPr>
          </a:p>
          <a:p>
            <a:r>
              <a:rPr lang="en-US" b="0" i="1" dirty="0">
                <a:ea typeface="ＭＳ Ｐゴシック" charset="-128"/>
                <a:cs typeface="ＭＳ Ｐゴシック" charset="-128"/>
              </a:rPr>
              <a:t>Pendley F, Campbell SM, Geckle R. Enteral Nutrition Support in Critical Care: a Practical Guide for Clinicians. Columbus, Ohio, Abbott Nutrition, Abbott Laboratories, 1994. Seder CW, Janczyk R. The routine bridling of nasojejunal tubes is a safe and effective method of reducing dislodgement in the intensive care unit. Nutr Clin Pract 2008;23:651-654.</a:t>
            </a:r>
            <a:endParaRPr lang="en-US" sz="1000" b="0" i="1" baseline="0" dirty="0">
              <a:ea typeface="ＭＳ Ｐゴシック" charset="-128"/>
              <a:cs typeface="ＭＳ Ｐゴシック" charset="-128"/>
            </a:endParaRPr>
          </a:p>
        </p:txBody>
      </p:sp>
    </p:spTree>
    <p:extLst>
      <p:ext uri="{BB962C8B-B14F-4D97-AF65-F5344CB8AC3E}">
        <p14:creationId xmlns:p14="http://schemas.microsoft.com/office/powerpoint/2010/main" val="1490167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_tradnl" dirty="0"/>
              <a:t>A la izquierda en el esquema se ilustra la manera correcta de fijar la sonda </a:t>
            </a:r>
            <a:r>
              <a:rPr lang="es-ES_tradnl" dirty="0" err="1"/>
              <a:t>nasoentérica</a:t>
            </a:r>
            <a:r>
              <a:rPr lang="es-ES_tradnl" dirty="0"/>
              <a:t>. La fijación debe hacerse de tal manera que no ejerza presión sobre el ala nasal. A la derecha se ilustra la forma incorrecta de fijación y las fotos evidencian los resultados de la fijación apropiada/inapropiada de las sondas.</a:t>
            </a:r>
          </a:p>
          <a:p>
            <a:r>
              <a:rPr lang="es-ES_tradnl" dirty="0"/>
              <a:t>La inspección diaria y el cuidado del sitio de fijación de la sonda son importantes y debe incluir:</a:t>
            </a:r>
          </a:p>
          <a:p>
            <a:pPr indent="97200">
              <a:buFont typeface="Arial"/>
              <a:buChar char="•"/>
            </a:pPr>
            <a:r>
              <a:rPr lang="es-ES_tradnl" dirty="0"/>
              <a:t>Ubicación de la sonda y de la marca de salida</a:t>
            </a:r>
          </a:p>
          <a:p>
            <a:pPr indent="97200">
              <a:buFont typeface="Arial"/>
              <a:buChar char="•"/>
            </a:pPr>
            <a:r>
              <a:rPr lang="es-ES_tradnl" dirty="0"/>
              <a:t>Limpieza de la piel alrededor de la sonda</a:t>
            </a:r>
          </a:p>
          <a:p>
            <a:pPr indent="97200">
              <a:buFont typeface="Arial"/>
              <a:buChar char="•"/>
            </a:pPr>
            <a:r>
              <a:rPr lang="es-ES_tradnl" dirty="0"/>
              <a:t>Descartar inflamación o eritema</a:t>
            </a:r>
          </a:p>
          <a:p>
            <a:pPr indent="97200">
              <a:buFont typeface="Arial"/>
              <a:buChar char="•"/>
            </a:pPr>
            <a:r>
              <a:rPr lang="es-ES_tradnl" dirty="0"/>
              <a:t>Fijar nuevamente la sonda en caso necesario</a:t>
            </a:r>
          </a:p>
        </p:txBody>
      </p:sp>
      <p:sp>
        <p:nvSpPr>
          <p:cNvPr id="4" name="Marcador de número de diapositiva 3"/>
          <p:cNvSpPr>
            <a:spLocks noGrp="1"/>
          </p:cNvSpPr>
          <p:nvPr>
            <p:ph type="sldNum" sz="quarter" idx="10"/>
          </p:nvPr>
        </p:nvSpPr>
        <p:spPr/>
        <p:txBody>
          <a:bodyPr/>
          <a:lstStyle/>
          <a:p>
            <a:fld id="{7B6F6469-8FC5-D34B-91F9-19EE9DFDC56D}" type="slidenum">
              <a:rPr lang="en-US"/>
              <a:pPr/>
              <a:t>6</a:t>
            </a:fld>
            <a:endParaRPr lang="en-US"/>
          </a:p>
        </p:txBody>
      </p:sp>
    </p:spTree>
    <p:extLst>
      <p:ext uri="{BB962C8B-B14F-4D97-AF65-F5344CB8AC3E}">
        <p14:creationId xmlns:p14="http://schemas.microsoft.com/office/powerpoint/2010/main" val="226212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0506DFDB-0D14-CC45-B3ED-1EED81D46DD8}" type="slidenum">
              <a:rPr lang="en-US">
                <a:latin typeface="Times New Roman" charset="0"/>
                <a:ea typeface="ＭＳ Ｐゴシック" charset="-128"/>
                <a:cs typeface="ＭＳ Ｐゴシック" charset="-128"/>
              </a:rPr>
              <a:pPr/>
              <a:t>7</a:t>
            </a:fld>
            <a:endParaRPr lang="en-US">
              <a:latin typeface="Times New Roman" charset="0"/>
              <a:ea typeface="ＭＳ Ｐゴシック" charset="-128"/>
              <a:cs typeface="ＭＳ Ｐゴシック" charset="-128"/>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s-419" noProof="0" dirty="0">
                <a:ea typeface="ＭＳ Ｐゴシック" charset="-128"/>
                <a:cs typeface="ＭＳ Ｐゴシック" charset="-128"/>
              </a:rPr>
              <a:t>Inflar adecuadamente el balón de la sonda para gastrostomía con agua o solución salina ayuda a mantener la colocación adecuada y a prevenir el desalojo accidental de la sonda.</a:t>
            </a:r>
          </a:p>
          <a:p>
            <a:pPr eaLnBrk="1" hangingPunct="1"/>
            <a:r>
              <a:rPr lang="es-419" noProof="0" dirty="0">
                <a:ea typeface="ＭＳ Ｐゴシック" charset="-128"/>
                <a:cs typeface="ＭＳ Ｐゴシック" charset="-128"/>
              </a:rPr>
              <a:t>Se recomienda monitorear el contenido del balón cada 7 a 10 días, ya que con el tiempo se evapora lentamente el agua.</a:t>
            </a:r>
          </a:p>
        </p:txBody>
      </p:sp>
    </p:spTree>
    <p:extLst>
      <p:ext uri="{BB962C8B-B14F-4D97-AF65-F5344CB8AC3E}">
        <p14:creationId xmlns:p14="http://schemas.microsoft.com/office/powerpoint/2010/main" val="3144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680132A-CC65-484F-B561-169D434B1B40}" type="slidenum">
              <a:rPr lang="en-US">
                <a:latin typeface="Times New Roman" charset="0"/>
                <a:ea typeface="ＭＳ Ｐゴシック" charset="-128"/>
                <a:cs typeface="ＭＳ Ｐゴシック" charset="-128"/>
              </a:rPr>
              <a:pPr/>
              <a:t>8</a:t>
            </a:fld>
            <a:endParaRPr lang="en-US">
              <a:latin typeface="Times New Roman" charset="0"/>
              <a:ea typeface="ＭＳ Ｐゴシック" charset="-128"/>
              <a:cs typeface="ＭＳ Ｐゴシック" charset="-128"/>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s-419" sz="1200" noProof="0" dirty="0">
                <a:ea typeface="ＭＳ Ｐゴシック" charset="-128"/>
                <a:cs typeface="ＭＳ Ｐゴシック" charset="-128"/>
              </a:rPr>
              <a:t>El uso correcto del disco exterior sobre la piel ayuda a sujetar de manera segura la sonda para gastrostomía. Verifique regularmente que no sea excesiva la presión que se ejerza sobre la piel por el sistema de anclaje, con el fin de evitar lesiones cuando el paciente se acueste. La presión excesiva también pude conducir al síndrome de entierro de la gastrostomía (</a:t>
            </a:r>
            <a:r>
              <a:rPr lang="es-419" sz="1200" noProof="0" dirty="0" err="1">
                <a:ea typeface="ＭＳ Ｐゴシック" charset="-128"/>
                <a:cs typeface="ＭＳ Ｐゴシック" charset="-128"/>
              </a:rPr>
              <a:t>buried</a:t>
            </a:r>
            <a:r>
              <a:rPr lang="es-419" sz="1200" noProof="0" dirty="0">
                <a:ea typeface="ＭＳ Ｐゴシック" charset="-128"/>
                <a:cs typeface="ＭＳ Ｐゴシック" charset="-128"/>
              </a:rPr>
              <a:t> </a:t>
            </a:r>
            <a:r>
              <a:rPr lang="es-419" sz="1200" noProof="0" dirty="0" err="1">
                <a:ea typeface="ＭＳ Ｐゴシック" charset="-128"/>
                <a:cs typeface="ＭＳ Ｐゴシック" charset="-128"/>
              </a:rPr>
              <a:t>bumper</a:t>
            </a:r>
            <a:r>
              <a:rPr lang="es-419" sz="1200" noProof="0" dirty="0">
                <a:ea typeface="ＭＳ Ｐゴシック" charset="-128"/>
                <a:cs typeface="ＭＳ Ｐゴシック" charset="-128"/>
              </a:rPr>
              <a:t> </a:t>
            </a:r>
            <a:r>
              <a:rPr lang="es-419" sz="1200" noProof="0" dirty="0" err="1">
                <a:ea typeface="ＭＳ Ｐゴシック" charset="-128"/>
                <a:cs typeface="ＭＳ Ｐゴシック" charset="-128"/>
              </a:rPr>
              <a:t>syndrome</a:t>
            </a:r>
            <a:r>
              <a:rPr lang="es-419" sz="1200" noProof="0" dirty="0">
                <a:ea typeface="ＭＳ Ｐゴシック" charset="-128"/>
                <a:cs typeface="ＭＳ Ｐゴシック" charset="-128"/>
              </a:rPr>
              <a:t>) con consecuencias graves. Por el contrario, el disco no debe estar demasiado holgado, para evitar que la sonda migre distalmente y ocluya el píloro. Se puede permitir una distancia aproximada de 1cm entre el disco y la piel.</a:t>
            </a:r>
          </a:p>
          <a:p>
            <a:endParaRPr lang="es-419" sz="1200" noProof="0" dirty="0">
              <a:ea typeface="ＭＳ Ｐゴシック" charset="-128"/>
              <a:cs typeface="ＭＳ Ｐゴシック" charset="-128"/>
            </a:endParaRPr>
          </a:p>
          <a:p>
            <a:r>
              <a:rPr lang="es-419" sz="1200" b="0" i="1" noProof="0" dirty="0">
                <a:ea typeface="ＭＳ Ｐゴシック" charset="-128"/>
                <a:cs typeface="ＭＳ Ｐゴシック" charset="-128"/>
              </a:rPr>
              <a:t>American </a:t>
            </a:r>
            <a:r>
              <a:rPr lang="es-419" sz="1200" b="0" i="1" noProof="0" dirty="0" err="1">
                <a:ea typeface="ＭＳ Ｐゴシック" charset="-128"/>
                <a:cs typeface="ＭＳ Ｐゴシック" charset="-128"/>
              </a:rPr>
              <a:t>Gastroenterological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Association</a:t>
            </a:r>
            <a:r>
              <a:rPr lang="es-419" sz="1200" b="0" i="1" noProof="0" dirty="0">
                <a:ea typeface="ＭＳ Ｐゴシック" charset="-128"/>
                <a:cs typeface="ＭＳ Ｐゴシック" charset="-128"/>
              </a:rPr>
              <a:t>. American </a:t>
            </a:r>
            <a:r>
              <a:rPr lang="es-419" sz="1200" b="0" i="1" noProof="0" dirty="0" err="1">
                <a:ea typeface="ＭＳ Ｐゴシック" charset="-128"/>
                <a:cs typeface="ＭＳ Ｐゴシック" charset="-128"/>
              </a:rPr>
              <a:t>Gastroenterological</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Association</a:t>
            </a:r>
            <a:r>
              <a:rPr lang="es-419" sz="1200" b="0" i="1" noProof="0" dirty="0">
                <a:ea typeface="ＭＳ Ｐゴシック" charset="-128"/>
                <a:cs typeface="ＭＳ Ｐゴシック" charset="-128"/>
              </a:rPr>
              <a:t> Medical Position </a:t>
            </a:r>
            <a:r>
              <a:rPr lang="es-419" sz="1200" b="0" i="1" noProof="0" dirty="0" err="1">
                <a:ea typeface="ＭＳ Ｐゴシック" charset="-128"/>
                <a:cs typeface="ＭＳ Ｐゴシック" charset="-128"/>
              </a:rPr>
              <a:t>Statement</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guidelines</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for</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the</a:t>
            </a:r>
            <a:r>
              <a:rPr lang="es-419" sz="1200" b="0" i="1" noProof="0" dirty="0">
                <a:ea typeface="ＭＳ Ｐゴシック" charset="-128"/>
                <a:cs typeface="ＭＳ Ｐゴシック" charset="-128"/>
              </a:rPr>
              <a:t> use of enteral </a:t>
            </a:r>
            <a:r>
              <a:rPr lang="es-419" sz="1200" b="0" i="1" noProof="0" dirty="0" err="1">
                <a:ea typeface="ＭＳ Ｐゴシック" charset="-128"/>
                <a:cs typeface="ＭＳ Ｐゴシック" charset="-128"/>
              </a:rPr>
              <a:t>nutrition</a:t>
            </a:r>
            <a:r>
              <a:rPr lang="es-419" sz="1200" b="0" i="1" noProof="0" dirty="0">
                <a:ea typeface="ＭＳ Ｐゴシック" charset="-128"/>
                <a:cs typeface="ＭＳ Ｐゴシック" charset="-128"/>
              </a:rPr>
              <a:t>. </a:t>
            </a:r>
            <a:r>
              <a:rPr lang="es-419" sz="1200" b="0" i="1" noProof="0" dirty="0" err="1">
                <a:ea typeface="ＭＳ Ｐゴシック" charset="-128"/>
                <a:cs typeface="ＭＳ Ｐゴシック" charset="-128"/>
              </a:rPr>
              <a:t>Gastroenterology</a:t>
            </a:r>
            <a:r>
              <a:rPr lang="es-419" sz="1200" b="0" i="1" noProof="0" dirty="0">
                <a:ea typeface="ＭＳ Ｐゴシック" charset="-128"/>
                <a:cs typeface="ＭＳ Ｐゴシック" charset="-128"/>
              </a:rPr>
              <a:t> 1995;108:1280</a:t>
            </a:r>
            <a:r>
              <a:rPr lang="es-419" sz="1200" noProof="0" dirty="0">
                <a:ea typeface="ＭＳ Ｐゴシック" charset="-128"/>
                <a:cs typeface="ＭＳ Ｐゴシック" charset="-128"/>
              </a:rPr>
              <a:t>-1281.</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i="1" kern="1200" noProof="0" dirty="0" err="1">
                <a:solidFill>
                  <a:schemeClr val="tx1"/>
                </a:solidFill>
                <a:effectLst/>
                <a:latin typeface="+mn-lt"/>
                <a:ea typeface="+mn-ea"/>
                <a:cs typeface="+mn-cs"/>
              </a:rPr>
              <a:t>Cyrany</a:t>
            </a:r>
            <a:r>
              <a:rPr lang="es-419" sz="1200" i="1" kern="1200" noProof="0" dirty="0">
                <a:solidFill>
                  <a:schemeClr val="tx1"/>
                </a:solidFill>
                <a:effectLst/>
                <a:latin typeface="+mn-lt"/>
                <a:ea typeface="+mn-ea"/>
                <a:cs typeface="+mn-cs"/>
              </a:rPr>
              <a:t> J, et al. </a:t>
            </a:r>
            <a:r>
              <a:rPr lang="es-419" sz="1200" i="1" kern="1200" noProof="0" dirty="0" err="1">
                <a:solidFill>
                  <a:schemeClr val="tx1"/>
                </a:solidFill>
                <a:effectLst/>
                <a:latin typeface="+mn-lt"/>
                <a:ea typeface="+mn-ea"/>
                <a:cs typeface="+mn-cs"/>
              </a:rPr>
              <a:t>Buried</a:t>
            </a:r>
            <a:r>
              <a:rPr lang="es-419" sz="1200" i="1" kern="1200" noProof="0" dirty="0">
                <a:solidFill>
                  <a:schemeClr val="tx1"/>
                </a:solidFill>
                <a:effectLst/>
                <a:latin typeface="+mn-lt"/>
                <a:ea typeface="+mn-ea"/>
                <a:cs typeface="+mn-cs"/>
              </a:rPr>
              <a:t> </a:t>
            </a:r>
            <a:r>
              <a:rPr lang="es-419" sz="1200" i="1" kern="1200" noProof="0" dirty="0" err="1">
                <a:solidFill>
                  <a:schemeClr val="tx1"/>
                </a:solidFill>
                <a:effectLst/>
                <a:latin typeface="+mn-lt"/>
                <a:ea typeface="+mn-ea"/>
                <a:cs typeface="+mn-cs"/>
              </a:rPr>
              <a:t>bumper</a:t>
            </a:r>
            <a:r>
              <a:rPr lang="es-419" sz="1200" i="1" kern="1200" noProof="0" dirty="0">
                <a:solidFill>
                  <a:schemeClr val="tx1"/>
                </a:solidFill>
                <a:effectLst/>
                <a:latin typeface="+mn-lt"/>
                <a:ea typeface="+mn-ea"/>
                <a:cs typeface="+mn-cs"/>
              </a:rPr>
              <a:t> </a:t>
            </a:r>
            <a:r>
              <a:rPr lang="es-419" sz="1200" i="1" kern="1200" noProof="0" dirty="0" err="1">
                <a:solidFill>
                  <a:schemeClr val="tx1"/>
                </a:solidFill>
                <a:effectLst/>
                <a:latin typeface="+mn-lt"/>
                <a:ea typeface="+mn-ea"/>
                <a:cs typeface="+mn-cs"/>
              </a:rPr>
              <a:t>syndrome</a:t>
            </a:r>
            <a:r>
              <a:rPr lang="es-419" sz="1200" i="1" kern="1200" noProof="0" dirty="0">
                <a:solidFill>
                  <a:schemeClr val="tx1"/>
                </a:solidFill>
                <a:effectLst/>
                <a:latin typeface="+mn-lt"/>
                <a:ea typeface="+mn-ea"/>
                <a:cs typeface="+mn-cs"/>
              </a:rPr>
              <a:t>: A </a:t>
            </a:r>
            <a:r>
              <a:rPr lang="es-419" sz="1200" i="1" kern="1200" noProof="0" dirty="0" err="1">
                <a:solidFill>
                  <a:schemeClr val="tx1"/>
                </a:solidFill>
                <a:effectLst/>
                <a:latin typeface="+mn-lt"/>
                <a:ea typeface="+mn-ea"/>
                <a:cs typeface="+mn-cs"/>
              </a:rPr>
              <a:t>complication</a:t>
            </a:r>
            <a:r>
              <a:rPr lang="es-419" sz="1200" i="1" kern="1200" noProof="0" dirty="0">
                <a:solidFill>
                  <a:schemeClr val="tx1"/>
                </a:solidFill>
                <a:effectLst/>
                <a:latin typeface="+mn-lt"/>
                <a:ea typeface="+mn-ea"/>
                <a:cs typeface="+mn-cs"/>
              </a:rPr>
              <a:t> of </a:t>
            </a:r>
            <a:r>
              <a:rPr lang="es-419" sz="1200" i="1" kern="1200" noProof="0" dirty="0" err="1">
                <a:solidFill>
                  <a:schemeClr val="tx1"/>
                </a:solidFill>
                <a:effectLst/>
                <a:latin typeface="+mn-lt"/>
                <a:ea typeface="+mn-ea"/>
                <a:cs typeface="+mn-cs"/>
              </a:rPr>
              <a:t>percutaneous</a:t>
            </a:r>
            <a:r>
              <a:rPr lang="es-419" sz="1200" i="1" kern="1200" noProof="0" dirty="0">
                <a:solidFill>
                  <a:schemeClr val="tx1"/>
                </a:solidFill>
                <a:effectLst/>
                <a:latin typeface="+mn-lt"/>
                <a:ea typeface="+mn-ea"/>
                <a:cs typeface="+mn-cs"/>
              </a:rPr>
              <a:t> </a:t>
            </a:r>
            <a:r>
              <a:rPr lang="es-419" sz="1200" i="1" kern="1200" noProof="0" dirty="0" err="1">
                <a:solidFill>
                  <a:schemeClr val="tx1"/>
                </a:solidFill>
                <a:effectLst/>
                <a:latin typeface="+mn-lt"/>
                <a:ea typeface="+mn-ea"/>
                <a:cs typeface="+mn-cs"/>
              </a:rPr>
              <a:t>endoscopic</a:t>
            </a:r>
            <a:r>
              <a:rPr lang="es-419" sz="1200" i="1" kern="1200" noProof="0" dirty="0">
                <a:solidFill>
                  <a:schemeClr val="tx1"/>
                </a:solidFill>
                <a:effectLst/>
                <a:latin typeface="+mn-lt"/>
                <a:ea typeface="+mn-ea"/>
                <a:cs typeface="+mn-cs"/>
              </a:rPr>
              <a:t> </a:t>
            </a:r>
            <a:r>
              <a:rPr lang="es-419" sz="1200" i="1" kern="1200" noProof="0" dirty="0" err="1">
                <a:solidFill>
                  <a:schemeClr val="tx1"/>
                </a:solidFill>
                <a:effectLst/>
                <a:latin typeface="+mn-lt"/>
                <a:ea typeface="+mn-ea"/>
                <a:cs typeface="+mn-cs"/>
              </a:rPr>
              <a:t>gastrostomy</a:t>
            </a:r>
            <a:r>
              <a:rPr lang="es-419" sz="1200" i="1" kern="1200" noProof="0" dirty="0">
                <a:solidFill>
                  <a:schemeClr val="tx1"/>
                </a:solidFill>
                <a:effectLst/>
                <a:latin typeface="+mn-lt"/>
                <a:ea typeface="+mn-ea"/>
                <a:cs typeface="+mn-cs"/>
              </a:rPr>
              <a:t>. </a:t>
            </a:r>
            <a:r>
              <a:rPr lang="es-419" sz="1200" i="1" kern="1200" noProof="0" dirty="0" err="1">
                <a:solidFill>
                  <a:schemeClr val="tx1"/>
                </a:solidFill>
                <a:effectLst/>
                <a:latin typeface="+mn-lt"/>
                <a:ea typeface="+mn-ea"/>
                <a:cs typeface="+mn-cs"/>
              </a:rPr>
              <a:t>World</a:t>
            </a:r>
            <a:r>
              <a:rPr lang="es-419" sz="1200" i="1" kern="1200" noProof="0" dirty="0">
                <a:solidFill>
                  <a:schemeClr val="tx1"/>
                </a:solidFill>
                <a:effectLst/>
                <a:latin typeface="+mn-lt"/>
                <a:ea typeface="+mn-ea"/>
                <a:cs typeface="+mn-cs"/>
              </a:rPr>
              <a:t> J </a:t>
            </a:r>
            <a:r>
              <a:rPr lang="es-419" sz="1200" i="1" kern="1200" noProof="0" dirty="0" err="1">
                <a:solidFill>
                  <a:schemeClr val="tx1"/>
                </a:solidFill>
                <a:effectLst/>
                <a:latin typeface="+mn-lt"/>
                <a:ea typeface="+mn-ea"/>
                <a:cs typeface="+mn-cs"/>
              </a:rPr>
              <a:t>Gastroenterol</a:t>
            </a:r>
            <a:r>
              <a:rPr lang="es-419" sz="1200" i="1" kern="1200" noProof="0" dirty="0">
                <a:solidFill>
                  <a:schemeClr val="tx1"/>
                </a:solidFill>
                <a:effectLst/>
                <a:latin typeface="+mn-lt"/>
                <a:ea typeface="+mn-ea"/>
                <a:cs typeface="+mn-cs"/>
              </a:rPr>
              <a:t> 2016; 22(2):618-627</a:t>
            </a:r>
            <a:endParaRPr lang="es-419" sz="1200" kern="1200" noProof="0" dirty="0">
              <a:solidFill>
                <a:schemeClr val="tx1"/>
              </a:solidFill>
              <a:effectLst/>
              <a:latin typeface="+mn-lt"/>
              <a:ea typeface="+mn-ea"/>
              <a:cs typeface="+mn-cs"/>
            </a:endParaRPr>
          </a:p>
          <a:p>
            <a:endParaRPr lang="en-US" sz="1200" dirty="0">
              <a:ea typeface="ＭＳ Ｐゴシック" charset="-128"/>
              <a:cs typeface="ＭＳ Ｐゴシック" charset="-128"/>
            </a:endParaRPr>
          </a:p>
        </p:txBody>
      </p:sp>
    </p:spTree>
    <p:extLst>
      <p:ext uri="{BB962C8B-B14F-4D97-AF65-F5344CB8AC3E}">
        <p14:creationId xmlns:p14="http://schemas.microsoft.com/office/powerpoint/2010/main" val="222978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419" noProof="0" dirty="0"/>
              <a:t>El uso correcto del disco exterior ayuda a mantener posicionada la sonda de gastrostomía de forma segura. Debe evaluarse periódicamente que la presión ejercida por el disco sobre la piel no sea excesiva para evitar isquemia de la piel en el sitio de inserción. De igual manera, el disco no debe quedar demasiado flojo para evitar la migración de la sonda en sentido distal.</a:t>
            </a:r>
          </a:p>
        </p:txBody>
      </p:sp>
      <p:sp>
        <p:nvSpPr>
          <p:cNvPr id="4" name="Marcador de número de diapositiva 3"/>
          <p:cNvSpPr>
            <a:spLocks noGrp="1"/>
          </p:cNvSpPr>
          <p:nvPr>
            <p:ph type="sldNum" sz="quarter" idx="10"/>
          </p:nvPr>
        </p:nvSpPr>
        <p:spPr/>
        <p:txBody>
          <a:bodyPr/>
          <a:lstStyle/>
          <a:p>
            <a:fld id="{7B6F6469-8FC5-D34B-91F9-19EE9DFDC56D}" type="slidenum">
              <a:rPr lang="en-US"/>
              <a:pPr/>
              <a:t>9</a:t>
            </a:fld>
            <a:endParaRPr lang="en-US"/>
          </a:p>
        </p:txBody>
      </p:sp>
    </p:spTree>
    <p:extLst>
      <p:ext uri="{BB962C8B-B14F-4D97-AF65-F5344CB8AC3E}">
        <p14:creationId xmlns:p14="http://schemas.microsoft.com/office/powerpoint/2010/main" val="324893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3526" cy="6857143"/>
          </a:xfrm>
          <a:prstGeom prst="rect">
            <a:avLst/>
          </a:prstGeom>
        </p:spPr>
      </p:pic>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6F6B1F3-44C1-6E4B-B102-D6CA40DC5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t>25/09/20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t>25/09/20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t>‹Nº›</a:t>
            </a:fld>
            <a:endParaRPr lang="es-CO"/>
          </a:p>
        </p:txBody>
      </p:sp>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3526" cy="6857143"/>
          </a:xfrm>
          <a:prstGeom prst="rect">
            <a:avLst/>
          </a:prstGeom>
        </p:spPr>
      </p:pic>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t>25/09/20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t>‹Nº›</a:t>
            </a:fld>
            <a:endParaRPr lang="es-CO"/>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7820891" y="1102881"/>
            <a:ext cx="4371109" cy="128910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000" b="1" dirty="0">
                <a:solidFill>
                  <a:schemeClr val="bg1"/>
                </a:solidFill>
                <a:latin typeface="Verdana" panose="020B0604030504040204" pitchFamily="34" charset="0"/>
                <a:ea typeface="Verdana" panose="020B0604030504040204" pitchFamily="34" charset="0"/>
              </a:rPr>
              <a:t>CUIDADO CRÍTICO</a:t>
            </a:r>
          </a:p>
        </p:txBody>
      </p:sp>
      <p:sp>
        <p:nvSpPr>
          <p:cNvPr id="8" name="Marcador de contenido 2"/>
          <p:cNvSpPr txBox="1">
            <a:spLocks/>
          </p:cNvSpPr>
          <p:nvPr/>
        </p:nvSpPr>
        <p:spPr>
          <a:xfrm>
            <a:off x="7523711" y="4137660"/>
            <a:ext cx="4099560" cy="17648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3200" b="1" dirty="0">
                <a:solidFill>
                  <a:schemeClr val="bg1"/>
                </a:solidFill>
                <a:latin typeface="Arial" panose="020B0604020202020204" pitchFamily="34" charset="0"/>
                <a:cs typeface="Arial" panose="020B0604020202020204" pitchFamily="34" charset="0"/>
              </a:rPr>
              <a:t>Seguimiento de la Terapia Nutricional Enteral</a:t>
            </a:r>
          </a:p>
        </p:txBody>
      </p:sp>
    </p:spTree>
    <p:extLst>
      <p:ext uri="{BB962C8B-B14F-4D97-AF65-F5344CB8AC3E}">
        <p14:creationId xmlns:p14="http://schemas.microsoft.com/office/powerpoint/2010/main" val="2224069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7"/>
          <p:cNvSpPr txBox="1">
            <a:spLocks noChangeArrowheads="1"/>
          </p:cNvSpPr>
          <p:nvPr/>
        </p:nvSpPr>
        <p:spPr bwMode="auto">
          <a:xfrm>
            <a:off x="1478280" y="2091676"/>
            <a:ext cx="5029200" cy="3547125"/>
          </a:xfrm>
          <a:prstGeom prst="rect">
            <a:avLst/>
          </a:prstGeom>
          <a:noFill/>
          <a:ln w="9525">
            <a:noFill/>
            <a:miter lim="800000"/>
            <a:headEnd/>
            <a:tailEnd/>
          </a:ln>
        </p:spPr>
        <p:txBody>
          <a:bodyPr wrap="square">
            <a:prstTxWarp prst="textNoShape">
              <a:avLst/>
            </a:prstTxWarp>
            <a:spAutoFit/>
          </a:bodyPr>
          <a:lstStyle/>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Irrigación de rutina con agua limpia o solución salina</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Tenga en cuenta trastornos electrolíticos para usar la solución adecuada</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No utilizar jugo de fruta o bebidas carbonatadas</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Usar siempre una jeringa</a:t>
            </a:r>
            <a:br>
              <a:rPr lang="es-CO" sz="2200" dirty="0">
                <a:solidFill>
                  <a:srgbClr val="1969B5"/>
                </a:solidFill>
                <a:latin typeface="Arial" panose="020B0604020202020204" pitchFamily="34" charset="0"/>
                <a:cs typeface="Arial" panose="020B0604020202020204" pitchFamily="34" charset="0"/>
              </a:rPr>
            </a:br>
            <a:r>
              <a:rPr lang="es-CO" sz="2200" dirty="0">
                <a:solidFill>
                  <a:srgbClr val="1969B5"/>
                </a:solidFill>
                <a:latin typeface="Arial" panose="020B0604020202020204" pitchFamily="34" charset="0"/>
                <a:cs typeface="Arial" panose="020B0604020202020204" pitchFamily="34" charset="0"/>
              </a:rPr>
              <a:t>30 cc para el cuidado de la sonda</a:t>
            </a:r>
          </a:p>
        </p:txBody>
      </p:sp>
      <p:pic>
        <p:nvPicPr>
          <p:cNvPr id="12292" name="S9-SLD20.jpg" descr="/Users/garyburch/GBD WORK2/SCRNPLY/TNT3.0-2010/TNT30-WORKING FILES 072810/Session 9/S9-SLD20.jpg"/>
          <p:cNvPicPr>
            <a:picLocks noChangeAspect="1"/>
          </p:cNvPicPr>
          <p:nvPr/>
        </p:nvPicPr>
        <p:blipFill>
          <a:blip r:embed="rId3"/>
          <a:srcRect t="17436" b="19795"/>
          <a:stretch>
            <a:fillRect/>
          </a:stretch>
        </p:blipFill>
        <p:spPr bwMode="auto">
          <a:xfrm>
            <a:off x="6583680" y="2060576"/>
            <a:ext cx="3810000" cy="3578225"/>
          </a:xfrm>
          <a:prstGeom prst="rect">
            <a:avLst/>
          </a:prstGeom>
          <a:noFill/>
          <a:ln w="15875">
            <a:noFill/>
            <a:miter lim="800000"/>
            <a:headEnd/>
            <a:tailEnd/>
          </a:ln>
        </p:spPr>
      </p:pic>
      <p:sp>
        <p:nvSpPr>
          <p:cNvPr id="12293" name="TextBox 4"/>
          <p:cNvSpPr txBox="1">
            <a:spLocks noChangeArrowheads="1"/>
          </p:cNvSpPr>
          <p:nvPr/>
        </p:nvSpPr>
        <p:spPr bwMode="auto">
          <a:xfrm>
            <a:off x="6492241" y="5654040"/>
            <a:ext cx="3992657" cy="533400"/>
          </a:xfrm>
          <a:prstGeom prst="rect">
            <a:avLst/>
          </a:prstGeom>
          <a:noFill/>
          <a:ln w="9525">
            <a:noFill/>
            <a:miter lim="800000"/>
            <a:headEnd/>
            <a:tailEnd/>
          </a:ln>
        </p:spPr>
        <p:txBody>
          <a:bodyPr wrap="square">
            <a:prstTxWarp prst="textNoShape">
              <a:avLst/>
            </a:prstTxWarp>
            <a:spAutoFit/>
          </a:bodyPr>
          <a:lstStyle/>
          <a:p>
            <a:r>
              <a:rPr lang="es-CO" sz="1400" b="1" dirty="0">
                <a:solidFill>
                  <a:srgbClr val="0070C0"/>
                </a:solidFill>
              </a:rPr>
              <a:t>Ruptura en sonda de nutrición causada</a:t>
            </a:r>
          </a:p>
          <a:p>
            <a:r>
              <a:rPr lang="es-CO" sz="1400" b="1" dirty="0">
                <a:solidFill>
                  <a:srgbClr val="0070C0"/>
                </a:solidFill>
              </a:rPr>
              <a:t>por una jeringa pequeña y presión excesiva</a:t>
            </a:r>
          </a:p>
        </p:txBody>
      </p:sp>
      <p:sp>
        <p:nvSpPr>
          <p:cNvPr id="6" name="Title 9"/>
          <p:cNvSpPr>
            <a:spLocks noGrp="1"/>
          </p:cNvSpPr>
          <p:nvPr>
            <p:ph type="title"/>
          </p:nvPr>
        </p:nvSpPr>
        <p:spPr>
          <a:xfrm>
            <a:off x="2042161" y="274321"/>
            <a:ext cx="8118475"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mecánicas</a:t>
            </a:r>
          </a:p>
        </p:txBody>
      </p:sp>
      <p:sp>
        <p:nvSpPr>
          <p:cNvPr id="7" name="TextBox 6"/>
          <p:cNvSpPr txBox="1"/>
          <p:nvPr/>
        </p:nvSpPr>
        <p:spPr>
          <a:xfrm>
            <a:off x="1478280" y="1445878"/>
            <a:ext cx="65532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Mantener la permeabilidad de la sonda</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7"/>
          <p:cNvSpPr txBox="1">
            <a:spLocks noChangeArrowheads="1"/>
          </p:cNvSpPr>
          <p:nvPr/>
        </p:nvSpPr>
        <p:spPr bwMode="auto">
          <a:xfrm>
            <a:off x="1524000" y="2021510"/>
            <a:ext cx="5669280" cy="3554819"/>
          </a:xfrm>
          <a:prstGeom prst="rect">
            <a:avLst/>
          </a:prstGeom>
          <a:noFill/>
          <a:ln w="9525">
            <a:noFill/>
            <a:miter lim="800000"/>
            <a:headEnd/>
            <a:tailEnd/>
          </a:ln>
        </p:spPr>
        <p:txBody>
          <a:bodyPr wrap="square">
            <a:prstTxWarp prst="textNoShape">
              <a:avLst/>
            </a:prstTxWarp>
            <a:spAutoFit/>
          </a:bodyPr>
          <a:lstStyle/>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Use solo equipos de nutrición enteral (color morado)</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Reconexiones por personal entrenado siguiendo la línea hasta el origen</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No realizar adaptaciones de equipos</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Revisar las líneas rutinariamente  después de traslados</a:t>
            </a:r>
          </a:p>
          <a:p>
            <a:pPr marL="270000" indent="-187200">
              <a:lnSpc>
                <a:spcPts val="3040"/>
              </a:lnSpc>
              <a:buFont typeface="Arial"/>
              <a:buChar char="•"/>
            </a:pPr>
            <a:r>
              <a:rPr lang="es-CO" sz="2200" dirty="0">
                <a:solidFill>
                  <a:srgbClr val="1969B5"/>
                </a:solidFill>
                <a:latin typeface="Arial" panose="020B0604020202020204" pitchFamily="34" charset="0"/>
                <a:cs typeface="Arial" panose="020B0604020202020204" pitchFamily="34" charset="0"/>
              </a:rPr>
              <a:t>Rotular contenedores y bolsas de nutrición enteral (NO PARA USO I.V.)</a:t>
            </a:r>
          </a:p>
        </p:txBody>
      </p:sp>
      <p:sp>
        <p:nvSpPr>
          <p:cNvPr id="12293" name="TextBox 4"/>
          <p:cNvSpPr txBox="1">
            <a:spLocks noChangeArrowheads="1"/>
          </p:cNvSpPr>
          <p:nvPr/>
        </p:nvSpPr>
        <p:spPr bwMode="auto">
          <a:xfrm>
            <a:off x="7765225" y="4575492"/>
            <a:ext cx="2478988" cy="307777"/>
          </a:xfrm>
          <a:prstGeom prst="rect">
            <a:avLst/>
          </a:prstGeom>
          <a:noFill/>
          <a:ln w="9525">
            <a:noFill/>
            <a:miter lim="800000"/>
            <a:headEnd/>
            <a:tailEnd/>
          </a:ln>
        </p:spPr>
        <p:txBody>
          <a:bodyPr wrap="square">
            <a:prstTxWarp prst="textNoShape">
              <a:avLst/>
            </a:prstTxWarp>
            <a:spAutoFit/>
          </a:bodyPr>
          <a:lstStyle/>
          <a:p>
            <a:r>
              <a:rPr lang="es-CO" sz="1400" b="1" dirty="0">
                <a:solidFill>
                  <a:srgbClr val="0070C0"/>
                </a:solidFill>
                <a:latin typeface="Arial" panose="020B0604020202020204" pitchFamily="34" charset="0"/>
                <a:cs typeface="Arial" panose="020B0604020202020204" pitchFamily="34" charset="0"/>
              </a:rPr>
              <a:t>Equipo de nutrición enteral</a:t>
            </a:r>
          </a:p>
        </p:txBody>
      </p:sp>
      <p:sp>
        <p:nvSpPr>
          <p:cNvPr id="6" name="Title 9"/>
          <p:cNvSpPr>
            <a:spLocks noGrp="1"/>
          </p:cNvSpPr>
          <p:nvPr>
            <p:ph type="title"/>
          </p:nvPr>
        </p:nvSpPr>
        <p:spPr>
          <a:xfrm>
            <a:off x="2042161" y="274321"/>
            <a:ext cx="8118475"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mecánicas</a:t>
            </a:r>
          </a:p>
        </p:txBody>
      </p:sp>
      <p:sp>
        <p:nvSpPr>
          <p:cNvPr id="7" name="TextBox 6"/>
          <p:cNvSpPr txBox="1"/>
          <p:nvPr/>
        </p:nvSpPr>
        <p:spPr>
          <a:xfrm>
            <a:off x="1524000" y="1526643"/>
            <a:ext cx="65532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Evitar las conexiones erróneas</a:t>
            </a:r>
          </a:p>
        </p:txBody>
      </p:sp>
      <p:pic>
        <p:nvPicPr>
          <p:cNvPr id="3" name="Imagen 2" descr="Imagen que contiene rosa, morado&#10;&#10;Descripción generada automáticamente">
            <a:extLst>
              <a:ext uri="{FF2B5EF4-FFF2-40B4-BE49-F238E27FC236}">
                <a16:creationId xmlns:a16="http://schemas.microsoft.com/office/drawing/2014/main" id="{F11DEFAC-FA57-4619-BE99-640E8455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80" y="2164632"/>
            <a:ext cx="3622878" cy="2410860"/>
          </a:xfrm>
          <a:prstGeom prst="rect">
            <a:avLst/>
          </a:prstGeom>
          <a:ln>
            <a:noFill/>
          </a:ln>
        </p:spPr>
      </p:pic>
      <p:sp>
        <p:nvSpPr>
          <p:cNvPr id="4" name="Rectángulo 3">
            <a:extLst>
              <a:ext uri="{FF2B5EF4-FFF2-40B4-BE49-F238E27FC236}">
                <a16:creationId xmlns:a16="http://schemas.microsoft.com/office/drawing/2014/main" id="{4ADA8CEF-4016-45AE-9024-DB0B0E47E6A1}"/>
              </a:ext>
            </a:extLst>
          </p:cNvPr>
          <p:cNvSpPr/>
          <p:nvPr/>
        </p:nvSpPr>
        <p:spPr>
          <a:xfrm>
            <a:off x="1714945" y="6028618"/>
            <a:ext cx="6096000" cy="248658"/>
          </a:xfrm>
          <a:prstGeom prst="rect">
            <a:avLst/>
          </a:prstGeom>
        </p:spPr>
        <p:txBody>
          <a:bodyPr>
            <a:spAutoFit/>
          </a:bodyPr>
          <a:lstStyle/>
          <a:p>
            <a:pPr lvl="0">
              <a:lnSpc>
                <a:spcPct val="107000"/>
              </a:lnSpc>
              <a:spcAft>
                <a:spcPts val="800"/>
              </a:spcAft>
            </a:pPr>
            <a:r>
              <a:rPr lang="en-US" sz="1000" i="1" dirty="0">
                <a:solidFill>
                  <a:srgbClr val="0070C0"/>
                </a:solidFill>
                <a:latin typeface="Arial" panose="020B0604020202020204" pitchFamily="34" charset="0"/>
                <a:ea typeface="Calibri" panose="020F0502020204030204" pitchFamily="34" charset="0"/>
                <a:cs typeface="Times New Roman" panose="02020603050405020304" pitchFamily="18" charset="0"/>
              </a:rPr>
              <a:t>Guenter P, et al. </a:t>
            </a:r>
            <a:r>
              <a:rPr lang="en-US" sz="1000" i="1" dirty="0" err="1">
                <a:solidFill>
                  <a:srgbClr val="0070C0"/>
                </a:solidFill>
                <a:latin typeface="Arial" panose="020B0604020202020204" pitchFamily="34" charset="0"/>
                <a:ea typeface="Calibri" panose="020F0502020204030204" pitchFamily="34" charset="0"/>
                <a:cs typeface="Times New Roman" panose="02020603050405020304" pitchFamily="18" charset="0"/>
              </a:rPr>
              <a:t>Nutr</a:t>
            </a:r>
            <a:r>
              <a:rPr lang="en-US" sz="1000" i="1" dirty="0">
                <a:solidFill>
                  <a:srgbClr val="0070C0"/>
                </a:solidFill>
                <a:latin typeface="Arial" panose="020B0604020202020204" pitchFamily="34" charset="0"/>
                <a:ea typeface="Calibri" panose="020F0502020204030204" pitchFamily="34" charset="0"/>
                <a:cs typeface="Times New Roman" panose="02020603050405020304" pitchFamily="18" charset="0"/>
              </a:rPr>
              <a:t> Clin </a:t>
            </a:r>
            <a:r>
              <a:rPr lang="en-US" sz="1000" i="1" dirty="0" err="1">
                <a:solidFill>
                  <a:srgbClr val="0070C0"/>
                </a:solidFill>
                <a:latin typeface="Arial" panose="020B0604020202020204" pitchFamily="34" charset="0"/>
                <a:ea typeface="Calibri" panose="020F0502020204030204" pitchFamily="34" charset="0"/>
                <a:cs typeface="Times New Roman" panose="02020603050405020304" pitchFamily="18" charset="0"/>
              </a:rPr>
              <a:t>Pract</a:t>
            </a:r>
            <a:r>
              <a:rPr lang="en-US" sz="1000" i="1" dirty="0">
                <a:solidFill>
                  <a:srgbClr val="0070C0"/>
                </a:solidFill>
                <a:latin typeface="Arial" panose="020B0604020202020204" pitchFamily="34" charset="0"/>
                <a:ea typeface="Calibri" panose="020F0502020204030204" pitchFamily="34" charset="0"/>
                <a:cs typeface="Times New Roman" panose="02020603050405020304" pitchFamily="18" charset="0"/>
              </a:rPr>
              <a:t>. 2009;24(3):325-334</a:t>
            </a:r>
            <a:endParaRPr lang="es-CO"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150736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2180771" y="2303546"/>
            <a:ext cx="8760498" cy="3429000"/>
          </a:xfrm>
        </p:spPr>
        <p:txBody>
          <a:bodyPr>
            <a:noAutofit/>
          </a:bodyPr>
          <a:lstStyle/>
          <a:p>
            <a:pPr indent="255600"/>
            <a:r>
              <a:rPr lang="es-CO" sz="1800" dirty="0">
                <a:solidFill>
                  <a:srgbClr val="1969B5"/>
                </a:solidFill>
                <a:latin typeface="Arial" panose="020B0604020202020204" pitchFamily="34" charset="0"/>
                <a:cs typeface="Arial" panose="020B0604020202020204" pitchFamily="34" charset="0"/>
              </a:rPr>
              <a:t>Elevar la cabecera de la cama entre 30° y 45°</a:t>
            </a:r>
          </a:p>
          <a:p>
            <a:pPr indent="255600"/>
            <a:r>
              <a:rPr lang="es-CO" sz="1800" dirty="0">
                <a:solidFill>
                  <a:srgbClr val="1969B5"/>
                </a:solidFill>
                <a:latin typeface="Arial" panose="020B0604020202020204" pitchFamily="34" charset="0"/>
                <a:cs typeface="Arial" panose="020B0604020202020204" pitchFamily="34" charset="0"/>
              </a:rPr>
              <a:t>Proporcionar una adecuada higiene oral</a:t>
            </a:r>
          </a:p>
          <a:p>
            <a:pPr marL="501650" indent="-266700"/>
            <a:r>
              <a:rPr lang="es-CO" sz="1800" dirty="0">
                <a:solidFill>
                  <a:srgbClr val="1969B5"/>
                </a:solidFill>
                <a:latin typeface="Arial" panose="020B0604020202020204" pitchFamily="34" charset="0"/>
                <a:cs typeface="Arial" panose="020B0604020202020204" pitchFamily="34" charset="0"/>
              </a:rPr>
              <a:t>Evaluar frecuentemente la tolerancia de la alimentación por sonda y la posición de la sonda</a:t>
            </a:r>
          </a:p>
          <a:p>
            <a:pPr indent="255600"/>
            <a:r>
              <a:rPr lang="es-CO" sz="1800" dirty="0">
                <a:solidFill>
                  <a:srgbClr val="1969B5"/>
                </a:solidFill>
                <a:latin typeface="Arial" panose="020B0604020202020204" pitchFamily="34" charset="0"/>
                <a:cs typeface="Arial" panose="020B0604020202020204" pitchFamily="34" charset="0"/>
              </a:rPr>
              <a:t>Proporcionar un adecuado control glicémico</a:t>
            </a:r>
          </a:p>
          <a:p>
            <a:pPr indent="255600"/>
            <a:r>
              <a:rPr lang="es-CO" sz="1800" dirty="0">
                <a:solidFill>
                  <a:srgbClr val="1969B5"/>
                </a:solidFill>
                <a:latin typeface="Arial" panose="020B0604020202020204" pitchFamily="34" charset="0"/>
                <a:cs typeface="Arial" panose="020B0604020202020204" pitchFamily="34" charset="0"/>
              </a:rPr>
              <a:t>Corregir las anormalidades en electrolitos</a:t>
            </a:r>
          </a:p>
          <a:p>
            <a:pPr indent="255600"/>
            <a:r>
              <a:rPr lang="es-CO" sz="1800" dirty="0">
                <a:solidFill>
                  <a:srgbClr val="1969B5"/>
                </a:solidFill>
                <a:latin typeface="Arial" panose="020B0604020202020204" pitchFamily="34" charset="0"/>
                <a:cs typeface="Arial" panose="020B0604020202020204" pitchFamily="34" charset="0"/>
              </a:rPr>
              <a:t>Minimizar la dosis de narcóticos</a:t>
            </a:r>
          </a:p>
          <a:p>
            <a:pPr indent="255600"/>
            <a:r>
              <a:rPr lang="es-CO" sz="1800" dirty="0">
                <a:solidFill>
                  <a:srgbClr val="1969B5"/>
                </a:solidFill>
                <a:latin typeface="Arial" panose="020B0604020202020204" pitchFamily="34" charset="0"/>
                <a:cs typeface="Arial" panose="020B0604020202020204" pitchFamily="34" charset="0"/>
              </a:rPr>
              <a:t>Utilizar nutrición continua en vez de intermitente</a:t>
            </a:r>
          </a:p>
          <a:p>
            <a:pPr indent="255600"/>
            <a:r>
              <a:rPr lang="es-CO" sz="1800" dirty="0">
                <a:solidFill>
                  <a:srgbClr val="1969B5"/>
                </a:solidFill>
                <a:latin typeface="Arial" panose="020B0604020202020204" pitchFamily="34" charset="0"/>
                <a:cs typeface="Arial" panose="020B0604020202020204" pitchFamily="34" charset="0"/>
              </a:rPr>
              <a:t>Emplear bombas de infusión</a:t>
            </a:r>
          </a:p>
          <a:p>
            <a:pPr indent="255600"/>
            <a:r>
              <a:rPr lang="es-CO" sz="1800" dirty="0">
                <a:solidFill>
                  <a:srgbClr val="1969B5"/>
                </a:solidFill>
                <a:latin typeface="Arial" panose="020B0604020202020204" pitchFamily="34" charset="0"/>
                <a:cs typeface="Arial" panose="020B0604020202020204" pitchFamily="34" charset="0"/>
              </a:rPr>
              <a:t>Situar la punta de la sonda distal al ligamento de Treitz en casos necesarios</a:t>
            </a:r>
            <a:endParaRPr lang="es-CO" sz="1800" dirty="0">
              <a:solidFill>
                <a:srgbClr val="1969B5"/>
              </a:solidFill>
              <a:latin typeface="Arial" panose="020B0604020202020204" pitchFamily="34" charset="0"/>
              <a:ea typeface="ヒラギノ角ゴ Pro W3" charset="-128"/>
              <a:cs typeface="Arial" panose="020B0604020202020204" pitchFamily="34" charset="0"/>
            </a:endParaRPr>
          </a:p>
        </p:txBody>
      </p:sp>
      <p:sp>
        <p:nvSpPr>
          <p:cNvPr id="13318" name="TextBox 9"/>
          <p:cNvSpPr txBox="1">
            <a:spLocks noChangeArrowheads="1"/>
          </p:cNvSpPr>
          <p:nvPr/>
        </p:nvSpPr>
        <p:spPr bwMode="auto">
          <a:xfrm>
            <a:off x="3332163" y="6750050"/>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13319" name="TextBox 10"/>
          <p:cNvSpPr txBox="1">
            <a:spLocks noChangeArrowheads="1"/>
          </p:cNvSpPr>
          <p:nvPr/>
        </p:nvSpPr>
        <p:spPr bwMode="auto">
          <a:xfrm>
            <a:off x="1628978" y="5841188"/>
            <a:ext cx="5932715" cy="400110"/>
          </a:xfrm>
          <a:prstGeom prst="rect">
            <a:avLst/>
          </a:prstGeom>
          <a:noFill/>
          <a:ln w="9525">
            <a:noFill/>
            <a:miter lim="800000"/>
            <a:headEnd/>
            <a:tailEnd/>
          </a:ln>
        </p:spPr>
        <p:txBody>
          <a:bodyPr wrap="square">
            <a:prstTxWarp prst="textNoShape">
              <a:avLst/>
            </a:prstTxWarp>
            <a:spAutoFit/>
          </a:bodyPr>
          <a:lstStyle/>
          <a:p>
            <a:endParaRPr lang="en-US" sz="1000" i="1" dirty="0">
              <a:solidFill>
                <a:schemeClr val="accent1">
                  <a:lumMod val="75000"/>
                </a:schemeClr>
              </a:solidFill>
              <a:latin typeface="Arial" panose="020B0604020202020204" pitchFamily="34" charset="0"/>
              <a:cs typeface="Arial" panose="020B0604020202020204" pitchFamily="34" charset="0"/>
            </a:endParaRPr>
          </a:p>
          <a:p>
            <a:r>
              <a:rPr lang="fr-FR" sz="1000" i="1" dirty="0" err="1">
                <a:solidFill>
                  <a:schemeClr val="accent1">
                    <a:lumMod val="75000"/>
                  </a:schemeClr>
                </a:solidFill>
                <a:latin typeface="Arial" panose="020B0604020202020204" pitchFamily="34" charset="0"/>
                <a:cs typeface="Arial" panose="020B0604020202020204" pitchFamily="34" charset="0"/>
              </a:rPr>
              <a:t>McClave</a:t>
            </a:r>
            <a:r>
              <a:rPr lang="fr-FR" sz="1000" i="1" dirty="0">
                <a:solidFill>
                  <a:schemeClr val="accent1">
                    <a:lumMod val="75000"/>
                  </a:schemeClr>
                </a:solidFill>
                <a:latin typeface="Arial" panose="020B0604020202020204" pitchFamily="34" charset="0"/>
                <a:cs typeface="Arial" panose="020B0604020202020204" pitchFamily="34" charset="0"/>
              </a:rPr>
              <a:t> SA, et al. </a:t>
            </a:r>
            <a:r>
              <a:rPr lang="en-US" sz="1000" i="1" dirty="0">
                <a:solidFill>
                  <a:schemeClr val="accent1">
                    <a:lumMod val="75000"/>
                  </a:schemeClr>
                </a:solidFill>
                <a:latin typeface="Arial" panose="020B0604020202020204" pitchFamily="34" charset="0"/>
                <a:cs typeface="Arial" panose="020B0604020202020204" pitchFamily="34" charset="0"/>
              </a:rPr>
              <a:t>JPEN J </a:t>
            </a:r>
            <a:r>
              <a:rPr lang="en-US" sz="1000" i="1" dirty="0" err="1">
                <a:solidFill>
                  <a:schemeClr val="accent1">
                    <a:lumMod val="75000"/>
                  </a:schemeClr>
                </a:solidFill>
                <a:latin typeface="Arial" panose="020B0604020202020204" pitchFamily="34" charset="0"/>
                <a:cs typeface="Arial" panose="020B0604020202020204" pitchFamily="34" charset="0"/>
              </a:rPr>
              <a:t>Parenter</a:t>
            </a:r>
            <a:r>
              <a:rPr lang="en-US" sz="1000" i="1"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Enteral</a:t>
            </a:r>
            <a:r>
              <a:rPr lang="en-US" sz="1000" i="1"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Nutr</a:t>
            </a:r>
            <a:r>
              <a:rPr lang="en-US" sz="1000" i="1" dirty="0">
                <a:solidFill>
                  <a:schemeClr val="accent1">
                    <a:lumMod val="75000"/>
                  </a:schemeClr>
                </a:solidFill>
                <a:latin typeface="Arial" panose="020B0604020202020204" pitchFamily="34" charset="0"/>
                <a:cs typeface="Arial" panose="020B0604020202020204" pitchFamily="34" charset="0"/>
              </a:rPr>
              <a:t> 2002;26(6 Suppl):S80-S85.</a:t>
            </a:r>
          </a:p>
        </p:txBody>
      </p:sp>
      <p:sp>
        <p:nvSpPr>
          <p:cNvPr id="9" name="Title 8"/>
          <p:cNvSpPr>
            <a:spLocks noGrp="1"/>
          </p:cNvSpPr>
          <p:nvPr>
            <p:ph type="title"/>
          </p:nvPr>
        </p:nvSpPr>
        <p:spPr>
          <a:xfrm>
            <a:off x="1514783" y="265028"/>
            <a:ext cx="8937756"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La aspiración pulmonar puede ser letal</a:t>
            </a:r>
          </a:p>
        </p:txBody>
      </p:sp>
      <p:sp>
        <p:nvSpPr>
          <p:cNvPr id="10" name="TextBox 9"/>
          <p:cNvSpPr txBox="1"/>
          <p:nvPr/>
        </p:nvSpPr>
        <p:spPr>
          <a:xfrm>
            <a:off x="1514783" y="1409155"/>
            <a:ext cx="7162800" cy="1077218"/>
          </a:xfrm>
          <a:prstGeom prst="rect">
            <a:avLst/>
          </a:prstGeom>
          <a:noFill/>
        </p:spPr>
        <p:txBody>
          <a:bodyPr wrap="square" rtlCol="0">
            <a:spAutoFit/>
          </a:bodyPr>
          <a:lstStyle/>
          <a:p>
            <a:r>
              <a:rPr lang="es-CO" sz="2000" b="1" dirty="0">
                <a:solidFill>
                  <a:srgbClr val="1969B5"/>
                </a:solidFill>
                <a:latin typeface="Arial" panose="020B0604020202020204" pitchFamily="34" charset="0"/>
                <a:cs typeface="Arial" panose="020B0604020202020204" pitchFamily="34" charset="0"/>
              </a:rPr>
              <a:t>Advertir las precauciones sobre aspiración y los factores</a:t>
            </a:r>
            <a:br>
              <a:rPr lang="es-CO" sz="2000" b="1" dirty="0">
                <a:solidFill>
                  <a:srgbClr val="1969B5"/>
                </a:solidFill>
                <a:latin typeface="Arial" panose="020B0604020202020204" pitchFamily="34" charset="0"/>
                <a:cs typeface="Arial" panose="020B0604020202020204" pitchFamily="34" charset="0"/>
              </a:rPr>
            </a:br>
            <a:r>
              <a:rPr lang="es-CO" sz="2000" b="1" dirty="0">
                <a:solidFill>
                  <a:srgbClr val="1969B5"/>
                </a:solidFill>
                <a:latin typeface="Arial" panose="020B0604020202020204" pitchFamily="34" charset="0"/>
                <a:cs typeface="Arial" panose="020B0604020202020204" pitchFamily="34" charset="0"/>
              </a:rPr>
              <a:t>de riesgo para aspiración</a:t>
            </a:r>
          </a:p>
          <a:p>
            <a:endParaRPr lang="en-US" sz="2400" b="1" dirty="0">
              <a:solidFill>
                <a:srgbClr val="595959"/>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1866900" y="1791474"/>
            <a:ext cx="5791200" cy="3906945"/>
          </a:xfrm>
        </p:spPr>
        <p:txBody>
          <a:bodyPr>
            <a:normAutofit/>
          </a:bodyPr>
          <a:lstStyle/>
          <a:p>
            <a:pPr marL="255600" indent="-187200">
              <a:lnSpc>
                <a:spcPts val="1780"/>
              </a:lnSpc>
            </a:pPr>
            <a:r>
              <a:rPr lang="es-CO" sz="1800" b="1" dirty="0">
                <a:solidFill>
                  <a:srgbClr val="1969B5"/>
                </a:solidFill>
                <a:latin typeface="Arial" panose="020B0604020202020204" pitchFamily="34" charset="0"/>
                <a:cs typeface="Arial" panose="020B0604020202020204" pitchFamily="34" charset="0"/>
              </a:rPr>
              <a:t>No descontinúe la nutrición enteral cuando</a:t>
            </a:r>
            <a:br>
              <a:rPr lang="es-CO" sz="1800" b="1" dirty="0">
                <a:solidFill>
                  <a:srgbClr val="1969B5"/>
                </a:solidFill>
                <a:latin typeface="Arial" panose="020B0604020202020204" pitchFamily="34" charset="0"/>
                <a:cs typeface="Arial" panose="020B0604020202020204" pitchFamily="34" charset="0"/>
              </a:rPr>
            </a:br>
            <a:r>
              <a:rPr lang="es-CO" sz="1800" b="1" dirty="0">
                <a:solidFill>
                  <a:srgbClr val="1969B5"/>
                </a:solidFill>
                <a:latin typeface="Arial" panose="020B0604020202020204" pitchFamily="34" charset="0"/>
                <a:cs typeface="Arial" panose="020B0604020202020204" pitchFamily="34" charset="0"/>
              </a:rPr>
              <a:t>el VGR es inferior a 200 </a:t>
            </a:r>
            <a:r>
              <a:rPr lang="es-CO" sz="1800" b="1" dirty="0" err="1">
                <a:solidFill>
                  <a:srgbClr val="1969B5"/>
                </a:solidFill>
                <a:latin typeface="Arial" panose="020B0604020202020204" pitchFamily="34" charset="0"/>
                <a:cs typeface="Arial" panose="020B0604020202020204" pitchFamily="34" charset="0"/>
              </a:rPr>
              <a:t>mL</a:t>
            </a:r>
            <a:endParaRPr lang="es-CO" sz="1800" b="1" dirty="0">
              <a:solidFill>
                <a:srgbClr val="1969B5"/>
              </a:solidFill>
              <a:latin typeface="Arial" panose="020B0604020202020204" pitchFamily="34" charset="0"/>
              <a:cs typeface="Arial" panose="020B0604020202020204" pitchFamily="34" charset="0"/>
            </a:endParaRPr>
          </a:p>
          <a:p>
            <a:pPr marL="255600" indent="-187200">
              <a:lnSpc>
                <a:spcPts val="1780"/>
              </a:lnSpc>
            </a:pPr>
            <a:r>
              <a:rPr lang="es-CO" sz="1800" b="1" dirty="0">
                <a:solidFill>
                  <a:srgbClr val="1969B5"/>
                </a:solidFill>
                <a:latin typeface="Arial" panose="020B0604020202020204" pitchFamily="34" charset="0"/>
                <a:cs typeface="Arial" panose="020B0604020202020204" pitchFamily="34" charset="0"/>
              </a:rPr>
              <a:t>VGR de 200 a 500 </a:t>
            </a:r>
            <a:r>
              <a:rPr lang="es-CO" sz="1800" b="1" dirty="0" err="1">
                <a:solidFill>
                  <a:srgbClr val="1969B5"/>
                </a:solidFill>
                <a:latin typeface="Arial" panose="020B0604020202020204" pitchFamily="34" charset="0"/>
                <a:cs typeface="Arial" panose="020B0604020202020204" pitchFamily="34" charset="0"/>
              </a:rPr>
              <a:t>mL</a:t>
            </a:r>
            <a:endParaRPr lang="es-CO" sz="1800" b="1" dirty="0">
              <a:solidFill>
                <a:srgbClr val="1969B5"/>
              </a:solidFill>
              <a:latin typeface="Arial" panose="020B0604020202020204" pitchFamily="34" charset="0"/>
              <a:cs typeface="Arial" panose="020B0604020202020204" pitchFamily="34" charset="0"/>
            </a:endParaRPr>
          </a:p>
          <a:p>
            <a:pPr marL="435600" indent="-144000">
              <a:lnSpc>
                <a:spcPts val="1780"/>
              </a:lnSpc>
            </a:pPr>
            <a:r>
              <a:rPr lang="es-CO" sz="1800" dirty="0">
                <a:solidFill>
                  <a:srgbClr val="1969B5"/>
                </a:solidFill>
                <a:latin typeface="Arial" panose="020B0604020202020204" pitchFamily="34" charset="0"/>
                <a:cs typeface="Arial" panose="020B0604020202020204" pitchFamily="34" charset="0"/>
              </a:rPr>
              <a:t>Evalúe clínicamente signos de intolerancia</a:t>
            </a:r>
          </a:p>
          <a:p>
            <a:pPr marL="435600" indent="-144000">
              <a:lnSpc>
                <a:spcPts val="1780"/>
              </a:lnSpc>
            </a:pPr>
            <a:r>
              <a:rPr lang="es-CO" sz="1800" dirty="0">
                <a:solidFill>
                  <a:srgbClr val="1969B5"/>
                </a:solidFill>
                <a:latin typeface="Arial" panose="020B0604020202020204" pitchFamily="34" charset="0"/>
                <a:cs typeface="Arial" panose="020B0604020202020204" pitchFamily="34" charset="0"/>
              </a:rPr>
              <a:t>Considere adición de agentes </a:t>
            </a:r>
            <a:r>
              <a:rPr lang="es-CO" sz="1800" dirty="0" err="1">
                <a:solidFill>
                  <a:srgbClr val="1969B5"/>
                </a:solidFill>
                <a:latin typeface="Arial" panose="020B0604020202020204" pitchFamily="34" charset="0"/>
                <a:cs typeface="Arial" panose="020B0604020202020204" pitchFamily="34" charset="0"/>
              </a:rPr>
              <a:t>proquinéticos</a:t>
            </a:r>
            <a:br>
              <a:rPr lang="es-CO" sz="1800" dirty="0">
                <a:solidFill>
                  <a:srgbClr val="1969B5"/>
                </a:solidFill>
                <a:latin typeface="Arial" panose="020B0604020202020204" pitchFamily="34" charset="0"/>
                <a:cs typeface="Arial" panose="020B0604020202020204" pitchFamily="34" charset="0"/>
              </a:rPr>
            </a:br>
            <a:r>
              <a:rPr lang="es-CO" sz="1800" dirty="0">
                <a:solidFill>
                  <a:srgbClr val="1969B5"/>
                </a:solidFill>
                <a:latin typeface="Arial" panose="020B0604020202020204" pitchFamily="34" charset="0"/>
                <a:cs typeface="Arial" panose="020B0604020202020204" pitchFamily="34" charset="0"/>
              </a:rPr>
              <a:t>al tratamiento</a:t>
            </a:r>
          </a:p>
          <a:p>
            <a:pPr marL="435600" indent="-144000">
              <a:lnSpc>
                <a:spcPts val="1780"/>
              </a:lnSpc>
            </a:pPr>
            <a:r>
              <a:rPr lang="es-CO" sz="1800" dirty="0">
                <a:solidFill>
                  <a:srgbClr val="1969B5"/>
                </a:solidFill>
                <a:latin typeface="Arial" panose="020B0604020202020204" pitchFamily="34" charset="0"/>
                <a:cs typeface="Arial" panose="020B0604020202020204" pitchFamily="34" charset="0"/>
              </a:rPr>
              <a:t>Considere reducir temporalmente</a:t>
            </a:r>
            <a:br>
              <a:rPr lang="es-CO" sz="1800" dirty="0">
                <a:solidFill>
                  <a:srgbClr val="1969B5"/>
                </a:solidFill>
                <a:latin typeface="Arial" panose="020B0604020202020204" pitchFamily="34" charset="0"/>
                <a:cs typeface="Arial" panose="020B0604020202020204" pitchFamily="34" charset="0"/>
              </a:rPr>
            </a:br>
            <a:r>
              <a:rPr lang="es-CO" sz="1800" dirty="0">
                <a:solidFill>
                  <a:srgbClr val="1969B5"/>
                </a:solidFill>
                <a:latin typeface="Arial" panose="020B0604020202020204" pitchFamily="34" charset="0"/>
                <a:cs typeface="Arial" panose="020B0604020202020204" pitchFamily="34" charset="0"/>
              </a:rPr>
              <a:t>la velocidad del goteo</a:t>
            </a:r>
          </a:p>
          <a:p>
            <a:pPr marL="435600" indent="-144000">
              <a:lnSpc>
                <a:spcPts val="1780"/>
              </a:lnSpc>
            </a:pPr>
            <a:r>
              <a:rPr lang="es-CO" sz="1800" dirty="0">
                <a:solidFill>
                  <a:srgbClr val="1969B5"/>
                </a:solidFill>
                <a:latin typeface="Arial" panose="020B0604020202020204" pitchFamily="34" charset="0"/>
                <a:ea typeface="Arial" charset="0"/>
                <a:cs typeface="Arial" panose="020B0604020202020204" pitchFamily="34" charset="0"/>
              </a:rPr>
              <a:t>Suspenda temporalmente la nutrición en</a:t>
            </a:r>
            <a:br>
              <a:rPr lang="es-CO" sz="1800" dirty="0">
                <a:solidFill>
                  <a:srgbClr val="1969B5"/>
                </a:solidFill>
                <a:latin typeface="Arial" panose="020B0604020202020204" pitchFamily="34" charset="0"/>
                <a:ea typeface="Arial" charset="0"/>
                <a:cs typeface="Arial" panose="020B0604020202020204" pitchFamily="34" charset="0"/>
              </a:rPr>
            </a:br>
            <a:r>
              <a:rPr lang="es-CO" sz="1800" dirty="0">
                <a:solidFill>
                  <a:srgbClr val="1969B5"/>
                </a:solidFill>
                <a:latin typeface="Arial" panose="020B0604020202020204" pitchFamily="34" charset="0"/>
                <a:ea typeface="Arial" charset="0"/>
                <a:cs typeface="Arial" panose="020B0604020202020204" pitchFamily="34" charset="0"/>
              </a:rPr>
              <a:t>caso de mediciones repetidas en este rango</a:t>
            </a:r>
            <a:br>
              <a:rPr lang="es-CO" sz="1800" dirty="0">
                <a:solidFill>
                  <a:srgbClr val="1969B5"/>
                </a:solidFill>
                <a:latin typeface="Arial" panose="020B0604020202020204" pitchFamily="34" charset="0"/>
                <a:ea typeface="Arial" charset="0"/>
                <a:cs typeface="Arial" panose="020B0604020202020204" pitchFamily="34" charset="0"/>
              </a:rPr>
            </a:br>
            <a:r>
              <a:rPr lang="es-CO" sz="1800" dirty="0">
                <a:solidFill>
                  <a:srgbClr val="1969B5"/>
                </a:solidFill>
                <a:latin typeface="Arial" panose="020B0604020202020204" pitchFamily="34" charset="0"/>
                <a:ea typeface="Arial" charset="0"/>
                <a:cs typeface="Arial" panose="020B0604020202020204" pitchFamily="34" charset="0"/>
              </a:rPr>
              <a:t>asociadas a otros síntomas de intolerancia</a:t>
            </a:r>
          </a:p>
        </p:txBody>
      </p:sp>
      <p:pic>
        <p:nvPicPr>
          <p:cNvPr id="14341" name="Picture 6"/>
          <p:cNvPicPr>
            <a:picLocks noChangeAspect="1" noChangeArrowheads="1"/>
          </p:cNvPicPr>
          <p:nvPr/>
        </p:nvPicPr>
        <p:blipFill>
          <a:blip r:embed="rId3"/>
          <a:srcRect l="24962" t="24780" r="14977" b="24780"/>
          <a:stretch>
            <a:fillRect/>
          </a:stretch>
        </p:blipFill>
        <p:spPr bwMode="auto">
          <a:xfrm>
            <a:off x="7323138" y="2194649"/>
            <a:ext cx="3733800" cy="2376487"/>
          </a:xfrm>
          <a:prstGeom prst="rect">
            <a:avLst/>
          </a:prstGeom>
          <a:noFill/>
          <a:ln w="12700">
            <a:noFill/>
            <a:miter lim="800000"/>
            <a:headEnd/>
            <a:tailEnd/>
          </a:ln>
        </p:spPr>
      </p:pic>
      <p:sp>
        <p:nvSpPr>
          <p:cNvPr id="7" name="Title 6"/>
          <p:cNvSpPr>
            <a:spLocks noGrp="1"/>
          </p:cNvSpPr>
          <p:nvPr>
            <p:ph type="title"/>
          </p:nvPr>
        </p:nvSpPr>
        <p:spPr>
          <a:xfrm>
            <a:off x="2164081" y="198121"/>
            <a:ext cx="7889875" cy="1063625"/>
          </a:xfrm>
        </p:spPr>
        <p:txBody>
          <a:bodyPr/>
          <a:lstStyle/>
          <a:p>
            <a:pPr algn="ctr"/>
            <a:r>
              <a:rPr lang="es-CO" sz="3200" b="1" dirty="0">
                <a:solidFill>
                  <a:srgbClr val="0070C0"/>
                </a:solidFill>
                <a:latin typeface="Arial" panose="020B0604020202020204" pitchFamily="34" charset="0"/>
                <a:cs typeface="Arial" panose="020B0604020202020204" pitchFamily="34" charset="0"/>
              </a:rPr>
              <a:t>Aspiración pulmonar</a:t>
            </a:r>
          </a:p>
        </p:txBody>
      </p:sp>
      <p:sp>
        <p:nvSpPr>
          <p:cNvPr id="8" name="TextBox 7"/>
          <p:cNvSpPr txBox="1"/>
          <p:nvPr/>
        </p:nvSpPr>
        <p:spPr>
          <a:xfrm>
            <a:off x="1295400" y="1203961"/>
            <a:ext cx="9144000" cy="430887"/>
          </a:xfrm>
          <a:prstGeom prst="rect">
            <a:avLst/>
          </a:prstGeom>
          <a:noFill/>
        </p:spPr>
        <p:txBody>
          <a:bodyPr wrap="square" rtlCol="0">
            <a:spAutoFit/>
          </a:bodyPr>
          <a:lstStyle/>
          <a:p>
            <a:pPr algn="ctr"/>
            <a:r>
              <a:rPr lang="es-CO" sz="2200" dirty="0">
                <a:solidFill>
                  <a:srgbClr val="1969B5"/>
                </a:solidFill>
                <a:latin typeface="Arial" panose="020B0604020202020204" pitchFamily="34" charset="0"/>
                <a:cs typeface="Arial" panose="020B0604020202020204" pitchFamily="34" charset="0"/>
              </a:rPr>
              <a:t>¿Es útil el monitoreo del volumen gástrico residual (VGR)?</a:t>
            </a:r>
          </a:p>
        </p:txBody>
      </p:sp>
      <p:sp>
        <p:nvSpPr>
          <p:cNvPr id="9" name="TextBox 7"/>
          <p:cNvSpPr txBox="1">
            <a:spLocks noChangeArrowheads="1"/>
          </p:cNvSpPr>
          <p:nvPr/>
        </p:nvSpPr>
        <p:spPr bwMode="auto">
          <a:xfrm>
            <a:off x="2119653" y="5774713"/>
            <a:ext cx="7437438" cy="553998"/>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Bankhead R, et al. JPEN J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Parenter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Enteral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2009;33:122-167. </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p>
          <a:p>
            <a:r>
              <a:rPr lang="en-US" sz="1000" i="1" dirty="0">
                <a:solidFill>
                  <a:schemeClr val="accent1">
                    <a:lumMod val="75000"/>
                  </a:schemeClr>
                </a:solidFill>
                <a:latin typeface="Arial" panose="020B0604020202020204" pitchFamily="34" charset="0"/>
                <a:cs typeface="Arial" panose="020B0604020202020204" pitchFamily="34" charset="0"/>
              </a:rPr>
              <a:t>Update of the Canadian Clinical Practice Guidelines for Nutrition Support in Mechanically </a:t>
            </a:r>
          </a:p>
          <a:p>
            <a:r>
              <a:rPr lang="en-US" sz="1000" i="1" dirty="0">
                <a:solidFill>
                  <a:schemeClr val="accent1">
                    <a:lumMod val="75000"/>
                  </a:schemeClr>
                </a:solidFill>
                <a:latin typeface="Arial" panose="020B0604020202020204" pitchFamily="34" charset="0"/>
                <a:cs typeface="Arial" panose="020B0604020202020204" pitchFamily="34" charset="0"/>
              </a:rPr>
              <a:t>Ventilated, Critically Ill Adult Patients. www.criticalcarenutrition.com/docs/cpg/srrev.pdf</a:t>
            </a:r>
            <a:r>
              <a:rPr lang="en-US" sz="1000" dirty="0">
                <a:solidFill>
                  <a:srgbClr val="595959"/>
                </a:solidFill>
                <a:latin typeface="Arial" panose="020B0604020202020204" pitchFamily="34" charset="0"/>
                <a:cs typeface="Arial" panose="020B0604020202020204" pitchFamily="34" charset="0"/>
              </a:rPr>
              <a:t>.</a:t>
            </a:r>
          </a:p>
        </p:txBody>
      </p:sp>
      <p:sp>
        <p:nvSpPr>
          <p:cNvPr id="10" name="TextBox 9"/>
          <p:cNvSpPr txBox="1"/>
          <p:nvPr/>
        </p:nvSpPr>
        <p:spPr>
          <a:xfrm>
            <a:off x="1935481" y="5024048"/>
            <a:ext cx="8382000" cy="830997"/>
          </a:xfrm>
          <a:prstGeom prst="rect">
            <a:avLst/>
          </a:prstGeom>
          <a:noFill/>
        </p:spPr>
        <p:txBody>
          <a:bodyPr wrap="square" rtlCol="0">
            <a:spAutoFit/>
          </a:bodyPr>
          <a:lstStyle/>
          <a:p>
            <a:pPr marL="180000" indent="-187200">
              <a:lnSpc>
                <a:spcPts val="1800"/>
              </a:lnSpc>
              <a:buFont typeface="Arial"/>
              <a:buChar char="•"/>
            </a:pPr>
            <a:r>
              <a:rPr lang="es-CO" b="1" dirty="0">
                <a:solidFill>
                  <a:srgbClr val="1969B5"/>
                </a:solidFill>
                <a:latin typeface="Arial" panose="020B0604020202020204" pitchFamily="34" charset="0"/>
                <a:cs typeface="Arial" panose="020B0604020202020204" pitchFamily="34" charset="0"/>
              </a:rPr>
              <a:t>VGR &gt; 500 mL o sospecha/presencia de aspiración pulmonar o regurgitación manifiesta: suspender la nutrición enteral</a:t>
            </a:r>
          </a:p>
          <a:p>
            <a:endParaRPr lang="es-ES_tradnl" sz="1600" dirty="0">
              <a:latin typeface="Arial" panose="020B0604020202020204" pitchFamily="34" charset="0"/>
              <a:cs typeface="Arial" panose="020B0604020202020204" pitchFamily="34" charset="0"/>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94561" y="302081"/>
            <a:ext cx="7820099" cy="900137"/>
          </a:xfrm>
        </p:spPr>
        <p:txBody>
          <a:bodyPr>
            <a:noAutofit/>
          </a:bodyPr>
          <a:lstStyle/>
          <a:p>
            <a:pPr algn="ctr"/>
            <a:r>
              <a:rPr lang="es-419" sz="3200" b="1" dirty="0">
                <a:solidFill>
                  <a:srgbClr val="0070C0"/>
                </a:solidFill>
                <a:latin typeface="Arial" panose="020B0604020202020204" pitchFamily="34" charset="0"/>
                <a:cs typeface="Arial" panose="020B0604020202020204" pitchFamily="34" charset="0"/>
              </a:rPr>
              <a:t>¿Es necesaria la medición del     residuo gástrico?</a:t>
            </a:r>
          </a:p>
        </p:txBody>
      </p:sp>
      <p:sp>
        <p:nvSpPr>
          <p:cNvPr id="5" name="Content Placeholder 2"/>
          <p:cNvSpPr>
            <a:spLocks noGrp="1"/>
          </p:cNvSpPr>
          <p:nvPr>
            <p:ph idx="1"/>
          </p:nvPr>
        </p:nvSpPr>
        <p:spPr>
          <a:xfrm>
            <a:off x="1798320" y="1483936"/>
            <a:ext cx="8991600" cy="3404592"/>
          </a:xfrm>
        </p:spPr>
        <p:txBody>
          <a:bodyPr>
            <a:noAutofit/>
          </a:bodyPr>
          <a:lstStyle/>
          <a:p>
            <a:pPr indent="-241200"/>
            <a:r>
              <a:rPr lang="es-CO" sz="2000" dirty="0">
                <a:solidFill>
                  <a:srgbClr val="0070C0"/>
                </a:solidFill>
                <a:latin typeface="Arial" panose="020B0604020202020204" pitchFamily="34" charset="0"/>
                <a:cs typeface="Arial" panose="020B0604020202020204" pitchFamily="34" charset="0"/>
              </a:rPr>
              <a:t>Estudio prospectivo aleatorizado </a:t>
            </a:r>
            <a:r>
              <a:rPr lang="es-CO" sz="2000" dirty="0" err="1">
                <a:solidFill>
                  <a:srgbClr val="0070C0"/>
                </a:solidFill>
                <a:latin typeface="Arial" panose="020B0604020202020204" pitchFamily="34" charset="0"/>
                <a:cs typeface="Arial" panose="020B0604020202020204" pitchFamily="34" charset="0"/>
              </a:rPr>
              <a:t>multicéntrico</a:t>
            </a:r>
            <a:r>
              <a:rPr lang="es-CO" sz="2000" dirty="0">
                <a:solidFill>
                  <a:srgbClr val="0070C0"/>
                </a:solidFill>
                <a:latin typeface="Arial" panose="020B0604020202020204" pitchFamily="34" charset="0"/>
                <a:cs typeface="Arial" panose="020B0604020202020204" pitchFamily="34" charset="0"/>
              </a:rPr>
              <a:t> con 449 pacientes</a:t>
            </a:r>
            <a:br>
              <a:rPr lang="es-CO" sz="2000" dirty="0">
                <a:solidFill>
                  <a:srgbClr val="0070C0"/>
                </a:solidFill>
                <a:latin typeface="Arial" panose="020B0604020202020204" pitchFamily="34" charset="0"/>
                <a:cs typeface="Arial" panose="020B0604020202020204" pitchFamily="34" charset="0"/>
              </a:rPr>
            </a:br>
            <a:r>
              <a:rPr lang="es-CO" sz="2000" dirty="0">
                <a:solidFill>
                  <a:srgbClr val="0070C0"/>
                </a:solidFill>
                <a:latin typeface="Arial" panose="020B0604020202020204" pitchFamily="34" charset="0"/>
                <a:cs typeface="Arial" panose="020B0604020202020204" pitchFamily="34" charset="0"/>
              </a:rPr>
              <a:t>en ventilación mecánica que recibieron nutrición enteral</a:t>
            </a:r>
          </a:p>
          <a:p>
            <a:pPr indent="-241200"/>
            <a:r>
              <a:rPr lang="es-CO" sz="2000" dirty="0">
                <a:solidFill>
                  <a:srgbClr val="0070C0"/>
                </a:solidFill>
                <a:latin typeface="Arial" panose="020B0604020202020204" pitchFamily="34" charset="0"/>
                <a:cs typeface="Arial" panose="020B0604020202020204" pitchFamily="34" charset="0"/>
              </a:rPr>
              <a:t>Grupo estudio: No medición de residuo gástrico</a:t>
            </a:r>
          </a:p>
          <a:p>
            <a:pPr indent="-241200"/>
            <a:r>
              <a:rPr lang="es-CO" sz="2000" dirty="0">
                <a:solidFill>
                  <a:srgbClr val="0070C0"/>
                </a:solidFill>
                <a:latin typeface="Arial" panose="020B0604020202020204" pitchFamily="34" charset="0"/>
                <a:cs typeface="Arial" panose="020B0604020202020204" pitchFamily="34" charset="0"/>
              </a:rPr>
              <a:t>Grupo control: Medición de residuo gástrico cada 6 horas con umbral de 250 cc</a:t>
            </a:r>
          </a:p>
          <a:p>
            <a:pPr marL="0" indent="-241200">
              <a:buNone/>
            </a:pPr>
            <a:r>
              <a:rPr lang="es-CO" sz="2500" dirty="0">
                <a:solidFill>
                  <a:srgbClr val="0070C0"/>
                </a:solidFill>
                <a:latin typeface="Arial" panose="020B0604020202020204" pitchFamily="34" charset="0"/>
                <a:cs typeface="Arial" panose="020B0604020202020204" pitchFamily="34" charset="0"/>
              </a:rPr>
              <a:t>Resultados:</a:t>
            </a:r>
          </a:p>
          <a:p>
            <a:pPr indent="-241200"/>
            <a:r>
              <a:rPr lang="es-CO" sz="2000" dirty="0">
                <a:solidFill>
                  <a:srgbClr val="0070C0"/>
                </a:solidFill>
                <a:latin typeface="Arial" panose="020B0604020202020204" pitchFamily="34" charset="0"/>
                <a:cs typeface="Arial" panose="020B0604020202020204" pitchFamily="34" charset="0"/>
              </a:rPr>
              <a:t>No diferencias en cuanto a mortalidad, neumonía asociada al ventilador, otras infecciones, días de ventilación mecánica, estancia</a:t>
            </a:r>
            <a:br>
              <a:rPr lang="es-CO" sz="2000" dirty="0">
                <a:solidFill>
                  <a:srgbClr val="0070C0"/>
                </a:solidFill>
                <a:latin typeface="Arial" panose="020B0604020202020204" pitchFamily="34" charset="0"/>
                <a:cs typeface="Arial" panose="020B0604020202020204" pitchFamily="34" charset="0"/>
              </a:rPr>
            </a:br>
            <a:r>
              <a:rPr lang="es-CO" sz="2000" dirty="0">
                <a:solidFill>
                  <a:srgbClr val="0070C0"/>
                </a:solidFill>
                <a:latin typeface="Arial" panose="020B0604020202020204" pitchFamily="34" charset="0"/>
                <a:cs typeface="Arial" panose="020B0604020202020204" pitchFamily="34" charset="0"/>
              </a:rPr>
              <a:t>en la UCI</a:t>
            </a:r>
          </a:p>
          <a:p>
            <a:pPr indent="-241200"/>
            <a:r>
              <a:rPr lang="es-CO" sz="2000" dirty="0">
                <a:solidFill>
                  <a:srgbClr val="0070C0"/>
                </a:solidFill>
                <a:latin typeface="Arial" panose="020B0604020202020204" pitchFamily="34" charset="0"/>
                <a:cs typeface="Arial" panose="020B0604020202020204" pitchFamily="34" charset="0"/>
              </a:rPr>
              <a:t>Aporte nutricional significativamente mayor en el grupo estudio</a:t>
            </a:r>
          </a:p>
          <a:p>
            <a:endParaRPr lang="es-CO" sz="2000" dirty="0">
              <a:solidFill>
                <a:srgbClr val="0070C0"/>
              </a:solidFill>
              <a:latin typeface="Arial" panose="020B0604020202020204" pitchFamily="34" charset="0"/>
              <a:cs typeface="Arial" panose="020B0604020202020204" pitchFamily="34" charset="0"/>
            </a:endParaRPr>
          </a:p>
          <a:p>
            <a:endParaRPr lang="es-CO" sz="2000" dirty="0">
              <a:solidFill>
                <a:srgbClr val="0070C0"/>
              </a:solidFill>
              <a:latin typeface="Arial" panose="020B0604020202020204" pitchFamily="34" charset="0"/>
              <a:cs typeface="Arial" panose="020B0604020202020204" pitchFamily="34" charset="0"/>
            </a:endParaRPr>
          </a:p>
        </p:txBody>
      </p:sp>
      <p:sp>
        <p:nvSpPr>
          <p:cNvPr id="6" name="TextBox 5"/>
          <p:cNvSpPr txBox="1"/>
          <p:nvPr/>
        </p:nvSpPr>
        <p:spPr>
          <a:xfrm>
            <a:off x="1798320" y="5170246"/>
            <a:ext cx="7918648" cy="738664"/>
          </a:xfrm>
          <a:prstGeom prst="rect">
            <a:avLst/>
          </a:prstGeom>
          <a:noFill/>
        </p:spPr>
        <p:txBody>
          <a:bodyPr wrap="square" rtlCol="0">
            <a:spAutoFit/>
          </a:bodyPr>
          <a:lstStyle/>
          <a:p>
            <a:r>
              <a:rPr lang="es-CO" sz="2400" b="1" dirty="0">
                <a:solidFill>
                  <a:srgbClr val="0070C0"/>
                </a:solidFill>
              </a:rPr>
              <a:t>Guías ASPEN/SCCM 2016 no se aconseja la medición de VRG</a:t>
            </a:r>
          </a:p>
          <a:p>
            <a:endParaRPr lang="en-US" b="1" dirty="0">
              <a:solidFill>
                <a:srgbClr val="0070C0"/>
              </a:solidFill>
            </a:endParaRPr>
          </a:p>
        </p:txBody>
      </p:sp>
      <p:sp>
        <p:nvSpPr>
          <p:cNvPr id="7" name="TextBox 6"/>
          <p:cNvSpPr txBox="1"/>
          <p:nvPr/>
        </p:nvSpPr>
        <p:spPr>
          <a:xfrm>
            <a:off x="1798320" y="5905751"/>
            <a:ext cx="5328592" cy="553998"/>
          </a:xfrm>
          <a:prstGeom prst="rect">
            <a:avLst/>
          </a:prstGeom>
          <a:noFill/>
        </p:spPr>
        <p:txBody>
          <a:bodyPr wrap="square" rtlCol="0">
            <a:spAutoFit/>
          </a:bodyPr>
          <a:lstStyle/>
          <a:p>
            <a:r>
              <a:rPr lang="es-CO" sz="1000" i="1" dirty="0" err="1">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Poulard</a:t>
            </a:r>
            <a:r>
              <a:rPr lang="es-CO" sz="1000" i="1"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 F et al JPEN (2010) 34, 125- 130.</a:t>
            </a:r>
          </a:p>
          <a:p>
            <a:r>
              <a:rPr lang="es-CO" sz="1000" i="1" dirty="0" err="1">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Reignier</a:t>
            </a:r>
            <a:r>
              <a:rPr lang="es-CO" sz="1000" i="1"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 J et al JAMA  (2013) 309, 249 – 256</a:t>
            </a:r>
            <a:r>
              <a:rPr lang="es-CO" sz="1000" i="1" dirty="0">
                <a:latin typeface="Arial" panose="020B0604020202020204" pitchFamily="34" charset="0"/>
                <a:ea typeface="Calibri" panose="020F0502020204030204" pitchFamily="34" charset="0"/>
                <a:cs typeface="Arial" panose="020B0604020202020204" pitchFamily="34" charset="0"/>
              </a:rPr>
              <a:t>.</a:t>
            </a:r>
            <a:endParaRPr lang="es-CO"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380557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0766" y="289600"/>
            <a:ext cx="8470467" cy="1216025"/>
          </a:xfrm>
        </p:spPr>
        <p:txBody>
          <a:bodyPr>
            <a:noAutofit/>
          </a:bodyPr>
          <a:lstStyle/>
          <a:p>
            <a:pPr algn="ctr"/>
            <a:r>
              <a:rPr lang="es-419" sz="3000" b="1" dirty="0">
                <a:solidFill>
                  <a:srgbClr val="0070C0"/>
                </a:solidFill>
                <a:latin typeface="Arial" panose="020B0604020202020204" pitchFamily="34" charset="0"/>
                <a:cs typeface="Arial" panose="020B0604020202020204" pitchFamily="34" charset="0"/>
              </a:rPr>
              <a:t>El seguimiento a los aportes nutricionales reales mejora los resultados clínicos </a:t>
            </a:r>
            <a:br>
              <a:rPr lang="es-419" sz="3000" b="1" dirty="0">
                <a:solidFill>
                  <a:srgbClr val="0070C0"/>
                </a:solidFill>
                <a:latin typeface="Arial" panose="020B0604020202020204" pitchFamily="34" charset="0"/>
                <a:cs typeface="Arial" panose="020B0604020202020204" pitchFamily="34" charset="0"/>
              </a:rPr>
            </a:br>
            <a:r>
              <a:rPr lang="es-419" sz="3000" b="1" dirty="0">
                <a:solidFill>
                  <a:srgbClr val="0070C0"/>
                </a:solidFill>
                <a:latin typeface="Arial" panose="020B0604020202020204" pitchFamily="34" charset="0"/>
                <a:cs typeface="Arial" panose="020B0604020202020204" pitchFamily="34" charset="0"/>
              </a:rPr>
              <a:t>de la nutrición enteral</a:t>
            </a:r>
          </a:p>
        </p:txBody>
      </p:sp>
      <p:sp>
        <p:nvSpPr>
          <p:cNvPr id="5" name="Content Placeholder 2"/>
          <p:cNvSpPr>
            <a:spLocks noGrp="1"/>
          </p:cNvSpPr>
          <p:nvPr>
            <p:ph idx="1"/>
          </p:nvPr>
        </p:nvSpPr>
        <p:spPr>
          <a:xfrm>
            <a:off x="289452" y="2113651"/>
            <a:ext cx="8924793" cy="2880320"/>
          </a:xfrm>
        </p:spPr>
        <p:txBody>
          <a:bodyPr>
            <a:normAutofit/>
          </a:bodyPr>
          <a:lstStyle/>
          <a:p>
            <a:pPr marL="435600" indent="-291600">
              <a:buFont typeface="Arial"/>
              <a:buChar char="•"/>
            </a:pPr>
            <a:r>
              <a:rPr lang="es-CO" sz="1800" dirty="0">
                <a:solidFill>
                  <a:srgbClr val="0070C0"/>
                </a:solidFill>
                <a:latin typeface="Arial" panose="020B0604020202020204" pitchFamily="34" charset="0"/>
                <a:cs typeface="Arial" panose="020B0604020202020204" pitchFamily="34" charset="0"/>
              </a:rPr>
              <a:t>Importancia del seguimiento a los aportes de energía y proteínas</a:t>
            </a:r>
          </a:p>
          <a:p>
            <a:pPr marL="435600" indent="-291600">
              <a:buFont typeface="Arial"/>
              <a:buChar char="•"/>
            </a:pPr>
            <a:r>
              <a:rPr lang="es-CO" sz="1800" dirty="0">
                <a:solidFill>
                  <a:srgbClr val="0070C0"/>
                </a:solidFill>
                <a:latin typeface="Arial" panose="020B0604020202020204" pitchFamily="34" charset="0"/>
                <a:cs typeface="Arial" panose="020B0604020202020204" pitchFamily="34" charset="0"/>
              </a:rPr>
              <a:t>Médicos tienden a formular alrededor del 80% de los requerimientos nutricionales.</a:t>
            </a:r>
          </a:p>
          <a:p>
            <a:pPr marL="435600" indent="-291600">
              <a:buFont typeface="Arial"/>
              <a:buChar char="•"/>
            </a:pPr>
            <a:r>
              <a:rPr lang="es-CO" sz="1800" dirty="0">
                <a:solidFill>
                  <a:srgbClr val="0070C0"/>
                </a:solidFill>
                <a:latin typeface="Arial" panose="020B0604020202020204" pitchFamily="34" charset="0"/>
                <a:cs typeface="Arial" panose="020B0604020202020204" pitchFamily="34" charset="0"/>
              </a:rPr>
              <a:t>El aporte real de nutrición enteral corresponde al 60 – 80% de lo indicado.</a:t>
            </a:r>
          </a:p>
          <a:p>
            <a:pPr marL="435600" indent="-291600">
              <a:buFont typeface="Arial"/>
              <a:buChar char="•"/>
            </a:pPr>
            <a:r>
              <a:rPr lang="es-CO" sz="1800" dirty="0">
                <a:solidFill>
                  <a:srgbClr val="0070C0"/>
                </a:solidFill>
                <a:latin typeface="Arial" panose="020B0604020202020204" pitchFamily="34" charset="0"/>
                <a:cs typeface="Arial" panose="020B0604020202020204" pitchFamily="34" charset="0"/>
              </a:rPr>
              <a:t>2/3 partes de suspensión de nutrición enteral no están justificadas</a:t>
            </a:r>
          </a:p>
          <a:p>
            <a:pPr marL="0" indent="0">
              <a:buNone/>
            </a:pPr>
            <a:r>
              <a:rPr lang="es-CO" sz="1800" dirty="0">
                <a:solidFill>
                  <a:srgbClr val="0070C0"/>
                </a:solidFill>
                <a:latin typeface="Arial" panose="020B0604020202020204" pitchFamily="34" charset="0"/>
                <a:cs typeface="Arial" panose="020B0604020202020204" pitchFamily="34" charset="0"/>
              </a:rPr>
              <a:t>         </a:t>
            </a:r>
            <a:r>
              <a:rPr lang="es-CO" sz="1800" b="1" dirty="0">
                <a:solidFill>
                  <a:srgbClr val="0070C0"/>
                </a:solidFill>
                <a:latin typeface="Arial" panose="020B0604020202020204" pitchFamily="34" charset="0"/>
                <a:cs typeface="Arial" panose="020B0604020202020204" pitchFamily="34" charset="0"/>
              </a:rPr>
              <a:t>Consecuencias</a:t>
            </a:r>
            <a:r>
              <a:rPr lang="es-CO" sz="1800" dirty="0">
                <a:solidFill>
                  <a:srgbClr val="0070C0"/>
                </a:solidFill>
                <a:latin typeface="Arial" panose="020B0604020202020204" pitchFamily="34" charset="0"/>
                <a:cs typeface="Arial" panose="020B0604020202020204" pitchFamily="34" charset="0"/>
              </a:rPr>
              <a:t>:  - Malnutrición iatrogénica</a:t>
            </a:r>
          </a:p>
          <a:p>
            <a:pPr marL="2413000" indent="31750">
              <a:buNone/>
            </a:pPr>
            <a:r>
              <a:rPr lang="es-CO" sz="1800" dirty="0">
                <a:solidFill>
                  <a:srgbClr val="0070C0"/>
                </a:solidFill>
                <a:latin typeface="Arial" panose="020B0604020202020204" pitchFamily="34" charset="0"/>
                <a:cs typeface="Arial" panose="020B0604020202020204" pitchFamily="34" charset="0"/>
              </a:rPr>
              <a:t>- Perpetuación del íleo</a:t>
            </a:r>
          </a:p>
          <a:p>
            <a:endParaRPr lang="es-CO" sz="2000" dirty="0">
              <a:solidFill>
                <a:srgbClr val="0070C0"/>
              </a:solidFill>
              <a:latin typeface="Arial" panose="020B0604020202020204" pitchFamily="34" charset="0"/>
              <a:cs typeface="Arial" panose="020B0604020202020204" pitchFamily="34" charset="0"/>
            </a:endParaRPr>
          </a:p>
        </p:txBody>
      </p:sp>
      <p:sp>
        <p:nvSpPr>
          <p:cNvPr id="6" name="TextBox 5"/>
          <p:cNvSpPr txBox="1"/>
          <p:nvPr/>
        </p:nvSpPr>
        <p:spPr>
          <a:xfrm>
            <a:off x="5744023" y="3972281"/>
            <a:ext cx="6237769" cy="2043380"/>
          </a:xfrm>
          <a:prstGeom prst="rect">
            <a:avLst/>
          </a:prstGeom>
          <a:solidFill>
            <a:srgbClr val="3366FF">
              <a:alpha val="28000"/>
            </a:srgbClr>
          </a:solidFill>
        </p:spPr>
        <p:txBody>
          <a:bodyPr wrap="square" rtlCol="0">
            <a:spAutoFit/>
          </a:bodyPr>
          <a:lstStyle/>
          <a:p>
            <a:pPr algn="ctr">
              <a:lnSpc>
                <a:spcPts val="2220"/>
              </a:lnSpc>
              <a:defRPr/>
            </a:pPr>
            <a:r>
              <a:rPr lang="es-CO" b="1" dirty="0">
                <a:solidFill>
                  <a:srgbClr val="0070C0"/>
                </a:solidFill>
                <a:latin typeface="Arial" panose="020B0604020202020204" pitchFamily="34" charset="0"/>
                <a:cs typeface="Arial" panose="020B0604020202020204" pitchFamily="34" charset="0"/>
              </a:rPr>
              <a:t>Guías de ayuno preoperatorio para pacientes con Nutrición Enteral:</a:t>
            </a:r>
          </a:p>
          <a:p>
            <a:pPr marL="285750" indent="-285750">
              <a:lnSpc>
                <a:spcPts val="2220"/>
              </a:lnSpc>
              <a:buFont typeface="Arial"/>
              <a:buChar char="•"/>
              <a:defRPr/>
            </a:pPr>
            <a:r>
              <a:rPr lang="es-CO" sz="1600" dirty="0">
                <a:solidFill>
                  <a:srgbClr val="0070C0"/>
                </a:solidFill>
                <a:latin typeface="Arial" panose="020B0604020202020204" pitchFamily="34" charset="0"/>
                <a:cs typeface="Arial" panose="020B0604020202020204" pitchFamily="34" charset="0"/>
              </a:rPr>
              <a:t>6 horas para todos los pacientes sin intubación </a:t>
            </a:r>
            <a:r>
              <a:rPr lang="es-CO" sz="1600" dirty="0" err="1">
                <a:solidFill>
                  <a:srgbClr val="0070C0"/>
                </a:solidFill>
                <a:latin typeface="Arial" panose="020B0604020202020204" pitchFamily="34" charset="0"/>
                <a:cs typeface="Arial" panose="020B0604020202020204" pitchFamily="34" charset="0"/>
              </a:rPr>
              <a:t>endotraqueal</a:t>
            </a:r>
            <a:endParaRPr lang="es-CO" sz="1600" dirty="0">
              <a:solidFill>
                <a:srgbClr val="0070C0"/>
              </a:solidFill>
              <a:latin typeface="Arial" panose="020B0604020202020204" pitchFamily="34" charset="0"/>
              <a:cs typeface="Arial" panose="020B0604020202020204" pitchFamily="34" charset="0"/>
            </a:endParaRPr>
          </a:p>
          <a:p>
            <a:pPr marL="285750" indent="-285750">
              <a:lnSpc>
                <a:spcPts val="2220"/>
              </a:lnSpc>
              <a:buFont typeface="Arial"/>
              <a:buChar char="•"/>
              <a:defRPr/>
            </a:pPr>
            <a:r>
              <a:rPr lang="es-CO" sz="1600" dirty="0">
                <a:solidFill>
                  <a:srgbClr val="0070C0"/>
                </a:solidFill>
                <a:latin typeface="Arial" panose="020B0604020202020204" pitchFamily="34" charset="0"/>
                <a:cs typeface="Arial" panose="020B0604020202020204" pitchFamily="34" charset="0"/>
              </a:rPr>
              <a:t>6 horas para pacientes con intubación </a:t>
            </a:r>
            <a:r>
              <a:rPr lang="es-CO" sz="1600" dirty="0" err="1">
                <a:solidFill>
                  <a:srgbClr val="0070C0"/>
                </a:solidFill>
                <a:latin typeface="Arial" panose="020B0604020202020204" pitchFamily="34" charset="0"/>
                <a:cs typeface="Arial" panose="020B0604020202020204" pitchFamily="34" charset="0"/>
              </a:rPr>
              <a:t>endotraqueal</a:t>
            </a:r>
            <a:r>
              <a:rPr lang="es-CO" sz="1600" dirty="0">
                <a:solidFill>
                  <a:srgbClr val="0070C0"/>
                </a:solidFill>
                <a:latin typeface="Arial" panose="020B0604020202020204" pitchFamily="34" charset="0"/>
                <a:cs typeface="Arial" panose="020B0604020202020204" pitchFamily="34" charset="0"/>
              </a:rPr>
              <a:t> que van a cirugía cardíaca, abdominal o </a:t>
            </a:r>
            <a:r>
              <a:rPr lang="es-CO" sz="1600" dirty="0" err="1">
                <a:solidFill>
                  <a:srgbClr val="0070C0"/>
                </a:solidFill>
                <a:latin typeface="Arial" panose="020B0604020202020204" pitchFamily="34" charset="0"/>
                <a:cs typeface="Arial" panose="020B0604020202020204" pitchFamily="34" charset="0"/>
              </a:rPr>
              <a:t>traqueostomía</a:t>
            </a:r>
            <a:endParaRPr lang="es-CO" sz="1600" dirty="0">
              <a:solidFill>
                <a:srgbClr val="0070C0"/>
              </a:solidFill>
              <a:latin typeface="Arial" panose="020B0604020202020204" pitchFamily="34" charset="0"/>
              <a:cs typeface="Arial" panose="020B0604020202020204" pitchFamily="34" charset="0"/>
            </a:endParaRPr>
          </a:p>
          <a:p>
            <a:pPr marL="285750" indent="-285750">
              <a:lnSpc>
                <a:spcPts val="2220"/>
              </a:lnSpc>
              <a:buFont typeface="Arial"/>
              <a:buChar char="•"/>
              <a:defRPr/>
            </a:pPr>
            <a:r>
              <a:rPr lang="es-CO" sz="1600" dirty="0">
                <a:solidFill>
                  <a:srgbClr val="0070C0"/>
                </a:solidFill>
                <a:latin typeface="Arial" panose="020B0604020202020204" pitchFamily="34" charset="0"/>
                <a:cs typeface="Arial" panose="020B0604020202020204" pitchFamily="34" charset="0"/>
              </a:rPr>
              <a:t>Todos los demás procedimientos quirúrgicos no requieren suspensión de la Nutrición Enteral</a:t>
            </a:r>
          </a:p>
        </p:txBody>
      </p:sp>
      <p:sp>
        <p:nvSpPr>
          <p:cNvPr id="7" name="Rectángulo 6">
            <a:extLst>
              <a:ext uri="{FF2B5EF4-FFF2-40B4-BE49-F238E27FC236}">
                <a16:creationId xmlns:a16="http://schemas.microsoft.com/office/drawing/2014/main" id="{A6421CD4-0109-4AD8-9CC7-41067F447E9F}"/>
              </a:ext>
            </a:extLst>
          </p:cNvPr>
          <p:cNvSpPr/>
          <p:nvPr/>
        </p:nvSpPr>
        <p:spPr>
          <a:xfrm>
            <a:off x="962478" y="6018569"/>
            <a:ext cx="4992243" cy="246221"/>
          </a:xfrm>
          <a:prstGeom prst="rect">
            <a:avLst/>
          </a:prstGeom>
        </p:spPr>
        <p:txBody>
          <a:bodyPr wrap="square">
            <a:spAutoFit/>
          </a:bodyPr>
          <a:lstStyle/>
          <a:p>
            <a:r>
              <a:rPr lang="es-CO" sz="1000" i="1" dirty="0" err="1">
                <a:solidFill>
                  <a:schemeClr val="accent1">
                    <a:lumMod val="75000"/>
                  </a:schemeClr>
                </a:solidFill>
                <a:latin typeface="Arial" panose="020B0604020202020204" pitchFamily="34" charset="0"/>
                <a:cs typeface="Arial" panose="020B0604020202020204" pitchFamily="34" charset="0"/>
              </a:rPr>
              <a:t>Passier</a:t>
            </a:r>
            <a:r>
              <a:rPr lang="es-CO" sz="1000" i="1" dirty="0">
                <a:solidFill>
                  <a:schemeClr val="accent1">
                    <a:lumMod val="75000"/>
                  </a:schemeClr>
                </a:solidFill>
                <a:latin typeface="Arial" panose="020B0604020202020204" pitchFamily="34" charset="0"/>
                <a:cs typeface="Arial" panose="020B0604020202020204" pitchFamily="34" charset="0"/>
              </a:rPr>
              <a:t> RH et al, </a:t>
            </a:r>
            <a:r>
              <a:rPr lang="es-CO" sz="1000" i="1" dirty="0" err="1">
                <a:solidFill>
                  <a:schemeClr val="accent1">
                    <a:lumMod val="75000"/>
                  </a:schemeClr>
                </a:solidFill>
                <a:latin typeface="Arial" panose="020B0604020202020204" pitchFamily="34" charset="0"/>
                <a:cs typeface="Arial" panose="020B0604020202020204" pitchFamily="34" charset="0"/>
              </a:rPr>
              <a:t>Intens</a:t>
            </a:r>
            <a:r>
              <a:rPr lang="es-CO" sz="1000" i="1" dirty="0">
                <a:solidFill>
                  <a:schemeClr val="accent1">
                    <a:lumMod val="75000"/>
                  </a:schemeClr>
                </a:solidFill>
                <a:latin typeface="Arial" panose="020B0604020202020204" pitchFamily="34" charset="0"/>
                <a:cs typeface="Arial" panose="020B0604020202020204" pitchFamily="34" charset="0"/>
              </a:rPr>
              <a:t> </a:t>
            </a:r>
            <a:r>
              <a:rPr lang="es-CO" sz="1000" i="1" dirty="0" err="1">
                <a:solidFill>
                  <a:schemeClr val="accent1">
                    <a:lumMod val="75000"/>
                  </a:schemeClr>
                </a:solidFill>
                <a:latin typeface="Arial" panose="020B0604020202020204" pitchFamily="34" charset="0"/>
                <a:cs typeface="Arial" panose="020B0604020202020204" pitchFamily="34" charset="0"/>
              </a:rPr>
              <a:t>Care</a:t>
            </a:r>
            <a:r>
              <a:rPr lang="es-CO" sz="1000" i="1" dirty="0">
                <a:solidFill>
                  <a:schemeClr val="accent1">
                    <a:lumMod val="75000"/>
                  </a:schemeClr>
                </a:solidFill>
                <a:latin typeface="Arial" panose="020B0604020202020204" pitchFamily="34" charset="0"/>
                <a:cs typeface="Arial" panose="020B0604020202020204" pitchFamily="34" charset="0"/>
              </a:rPr>
              <a:t> </a:t>
            </a:r>
            <a:r>
              <a:rPr lang="es-CO" sz="1000" i="1" dirty="0" err="1">
                <a:solidFill>
                  <a:schemeClr val="accent1">
                    <a:lumMod val="75000"/>
                  </a:schemeClr>
                </a:solidFill>
                <a:latin typeface="Arial" panose="020B0604020202020204" pitchFamily="34" charset="0"/>
                <a:cs typeface="Arial" panose="020B0604020202020204" pitchFamily="34" charset="0"/>
              </a:rPr>
              <a:t>Med</a:t>
            </a:r>
            <a:r>
              <a:rPr lang="es-CO" sz="1000" i="1" dirty="0">
                <a:solidFill>
                  <a:schemeClr val="accent1">
                    <a:lumMod val="75000"/>
                  </a:schemeClr>
                </a:solidFill>
                <a:latin typeface="Arial" panose="020B0604020202020204" pitchFamily="34" charset="0"/>
                <a:cs typeface="Arial" panose="020B0604020202020204" pitchFamily="34" charset="0"/>
              </a:rPr>
              <a:t> (2013) DOI 10.1007/s00134-013-2934-8</a:t>
            </a:r>
            <a:r>
              <a:rPr lang="es-CO" sz="1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276041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3"/>
          <p:cNvSpPr txBox="1">
            <a:spLocks noChangeArrowheads="1"/>
          </p:cNvSpPr>
          <p:nvPr/>
        </p:nvSpPr>
        <p:spPr bwMode="auto">
          <a:xfrm>
            <a:off x="1308264" y="5978476"/>
            <a:ext cx="5138256" cy="246221"/>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Roberts s, et al JPEN 2019, 43(3):365-375</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a:t>
            </a:r>
          </a:p>
        </p:txBody>
      </p:sp>
      <p:sp>
        <p:nvSpPr>
          <p:cNvPr id="6" name="Title 5"/>
          <p:cNvSpPr>
            <a:spLocks noGrp="1"/>
          </p:cNvSpPr>
          <p:nvPr>
            <p:ph type="title"/>
          </p:nvPr>
        </p:nvSpPr>
        <p:spPr>
          <a:xfrm>
            <a:off x="1905000" y="228600"/>
            <a:ext cx="8342586" cy="990600"/>
          </a:xfrm>
        </p:spPr>
        <p:txBody>
          <a:bodyPr>
            <a:noAutofit/>
          </a:bodyPr>
          <a:lstStyle/>
          <a:p>
            <a:pPr algn="ctr">
              <a:lnSpc>
                <a:spcPct val="100000"/>
              </a:lnSpc>
            </a:pPr>
            <a:r>
              <a:rPr lang="es-CO" sz="2600" b="1" dirty="0">
                <a:solidFill>
                  <a:srgbClr val="0070C0"/>
                </a:solidFill>
                <a:latin typeface="Arial" panose="020B0604020202020204" pitchFamily="34" charset="0"/>
                <a:cs typeface="Arial" panose="020B0604020202020204" pitchFamily="34" charset="0"/>
              </a:rPr>
              <a:t>Aportes nutricionales basados en volumen (Nebvol) </a:t>
            </a:r>
            <a:r>
              <a:rPr lang="es-CO" sz="2600" b="1" i="1" dirty="0">
                <a:solidFill>
                  <a:srgbClr val="0070C0"/>
                </a:solidFill>
                <a:latin typeface="Arial" panose="020B0604020202020204" pitchFamily="34" charset="0"/>
                <a:cs typeface="Arial" panose="020B0604020202020204" pitchFamily="34" charset="0"/>
              </a:rPr>
              <a:t>vs.</a:t>
            </a:r>
            <a:r>
              <a:rPr lang="es-CO" sz="2600" b="1" dirty="0">
                <a:solidFill>
                  <a:srgbClr val="0070C0"/>
                </a:solidFill>
                <a:latin typeface="Arial" panose="020B0604020202020204" pitchFamily="34" charset="0"/>
                <a:cs typeface="Arial" panose="020B0604020202020204" pitchFamily="34" charset="0"/>
              </a:rPr>
              <a:t> velocidad de goteo (</a:t>
            </a:r>
            <a:r>
              <a:rPr lang="es-CO" sz="2600" b="1" dirty="0" err="1">
                <a:solidFill>
                  <a:srgbClr val="0070C0"/>
                </a:solidFill>
                <a:latin typeface="Arial" panose="020B0604020202020204" pitchFamily="34" charset="0"/>
                <a:cs typeface="Arial" panose="020B0604020202020204" pitchFamily="34" charset="0"/>
              </a:rPr>
              <a:t>Nebvel</a:t>
            </a:r>
            <a:r>
              <a:rPr lang="es-CO" sz="2600" b="1" dirty="0">
                <a:solidFill>
                  <a:srgbClr val="0070C0"/>
                </a:solidFill>
                <a:latin typeface="Arial" panose="020B0604020202020204" pitchFamily="34" charset="0"/>
                <a:cs typeface="Arial" panose="020B0604020202020204" pitchFamily="34" charset="0"/>
              </a:rPr>
              <a:t>)</a:t>
            </a:r>
          </a:p>
        </p:txBody>
      </p:sp>
      <p:graphicFrame>
        <p:nvGraphicFramePr>
          <p:cNvPr id="8" name="Table 7"/>
          <p:cNvGraphicFramePr>
            <a:graphicFrameLocks noGrp="1"/>
          </p:cNvGraphicFramePr>
          <p:nvPr/>
        </p:nvGraphicFramePr>
        <p:xfrm>
          <a:off x="2201333" y="1989668"/>
          <a:ext cx="1617134" cy="728133"/>
        </p:xfrm>
        <a:graphic>
          <a:graphicData uri="http://schemas.openxmlformats.org/drawingml/2006/table">
            <a:tbl>
              <a:tblPr/>
              <a:tblGrid>
                <a:gridCol w="1617134">
                  <a:extLst>
                    <a:ext uri="{9D8B030D-6E8A-4147-A177-3AD203B41FA5}">
                      <a16:colId xmlns:a16="http://schemas.microsoft.com/office/drawing/2014/main" val="20000"/>
                    </a:ext>
                  </a:extLst>
                </a:gridCol>
              </a:tblGrid>
              <a:tr h="728133">
                <a:tc>
                  <a:txBody>
                    <a:bodyPr/>
                    <a:lstStyle/>
                    <a:p>
                      <a:endParaRPr lang="es-ES_tradnl"/>
                    </a:p>
                  </a:txBody>
                  <a:tcP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9" name="Content Placeholder 8"/>
          <p:cNvSpPr>
            <a:spLocks noGrp="1"/>
          </p:cNvSpPr>
          <p:nvPr>
            <p:ph idx="1"/>
          </p:nvPr>
        </p:nvSpPr>
        <p:spPr>
          <a:xfrm>
            <a:off x="1245870" y="1510545"/>
            <a:ext cx="9700260" cy="4346011"/>
          </a:xfrm>
        </p:spPr>
        <p:txBody>
          <a:bodyPr>
            <a:normAutofit fontScale="92500" lnSpcReduction="10000"/>
          </a:bodyPr>
          <a:lstStyle/>
          <a:p>
            <a:pPr marL="0" indent="0">
              <a:lnSpc>
                <a:spcPct val="120000"/>
              </a:lnSpc>
              <a:buNone/>
            </a:pPr>
            <a:r>
              <a:rPr lang="es-419" sz="2000" b="1" dirty="0">
                <a:solidFill>
                  <a:srgbClr val="1969B5"/>
                </a:solidFill>
                <a:latin typeface="Arial" panose="020B0604020202020204" pitchFamily="34" charset="0"/>
                <a:cs typeface="Arial" panose="020B0604020202020204" pitchFamily="34" charset="0"/>
              </a:rPr>
              <a:t>Metodología: </a:t>
            </a:r>
            <a:r>
              <a:rPr lang="es-419" sz="2000" dirty="0">
                <a:solidFill>
                  <a:srgbClr val="1969B5"/>
                </a:solidFill>
                <a:latin typeface="Arial" panose="020B0604020202020204" pitchFamily="34" charset="0"/>
                <a:cs typeface="Arial" panose="020B0604020202020204" pitchFamily="34" charset="0"/>
              </a:rPr>
              <a:t>estudio retrospectivo, adultos, ventilación mecánica &gt; 48 horas, nutrición enteral &gt; 72 horas. Primeros 12 días en UCI:</a:t>
            </a:r>
          </a:p>
          <a:p>
            <a:pPr marL="0" indent="0">
              <a:lnSpc>
                <a:spcPct val="120000"/>
              </a:lnSpc>
              <a:buNone/>
            </a:pPr>
            <a:r>
              <a:rPr lang="es-419" sz="2000" dirty="0" err="1">
                <a:solidFill>
                  <a:srgbClr val="1969B5"/>
                </a:solidFill>
                <a:latin typeface="Arial" panose="020B0604020202020204" pitchFamily="34" charset="0"/>
                <a:cs typeface="Arial" panose="020B0604020202020204" pitchFamily="34" charset="0"/>
              </a:rPr>
              <a:t>NEBVol</a:t>
            </a:r>
            <a:r>
              <a:rPr lang="es-419" sz="2000" dirty="0">
                <a:solidFill>
                  <a:srgbClr val="1969B5"/>
                </a:solidFill>
                <a:latin typeface="Arial" panose="020B0604020202020204" pitchFamily="34" charset="0"/>
                <a:cs typeface="Arial" panose="020B0604020202020204" pitchFamily="34" charset="0"/>
              </a:rPr>
              <a:t> n=86    </a:t>
            </a:r>
            <a:r>
              <a:rPr lang="es-419" sz="2000" dirty="0" err="1">
                <a:solidFill>
                  <a:srgbClr val="1969B5"/>
                </a:solidFill>
                <a:latin typeface="Arial" panose="020B0604020202020204" pitchFamily="34" charset="0"/>
                <a:cs typeface="Arial" panose="020B0604020202020204" pitchFamily="34" charset="0"/>
              </a:rPr>
              <a:t>NEBVel</a:t>
            </a:r>
            <a:r>
              <a:rPr lang="es-419" sz="2000" dirty="0">
                <a:solidFill>
                  <a:srgbClr val="1969B5"/>
                </a:solidFill>
                <a:latin typeface="Arial" panose="020B0604020202020204" pitchFamily="34" charset="0"/>
                <a:cs typeface="Arial" panose="020B0604020202020204" pitchFamily="34" charset="0"/>
              </a:rPr>
              <a:t> n=85</a:t>
            </a:r>
          </a:p>
          <a:p>
            <a:pPr marL="0" indent="0">
              <a:lnSpc>
                <a:spcPct val="120000"/>
              </a:lnSpc>
              <a:buNone/>
            </a:pPr>
            <a:r>
              <a:rPr lang="es-419" sz="2000" b="1" dirty="0">
                <a:solidFill>
                  <a:srgbClr val="1969B5"/>
                </a:solidFill>
                <a:latin typeface="Arial" panose="020B0604020202020204" pitchFamily="34" charset="0"/>
                <a:cs typeface="Arial" panose="020B0604020202020204" pitchFamily="34" charset="0"/>
              </a:rPr>
              <a:t>Resultados:</a:t>
            </a:r>
          </a:p>
          <a:p>
            <a:pPr marL="171450" indent="-171450">
              <a:lnSpc>
                <a:spcPct val="120000"/>
              </a:lnSpc>
              <a:buFontTx/>
              <a:buChar char="-"/>
            </a:pPr>
            <a:r>
              <a:rPr lang="es-419" sz="2000" dirty="0">
                <a:solidFill>
                  <a:srgbClr val="0070C0"/>
                </a:solidFill>
                <a:latin typeface="Arial" panose="020B0604020202020204" pitchFamily="34" charset="0"/>
                <a:ea typeface="ヒラギノ角ゴ Pro W3" charset="-128"/>
                <a:cs typeface="Arial" panose="020B0604020202020204" pitchFamily="34" charset="0"/>
              </a:rPr>
              <a:t>Energía administrada (calorías) igual a la prescrita:  </a:t>
            </a:r>
            <a:r>
              <a:rPr lang="es-419" sz="2000" dirty="0" err="1">
                <a:solidFill>
                  <a:srgbClr val="0070C0"/>
                </a:solidFill>
                <a:latin typeface="Arial" panose="020B0604020202020204" pitchFamily="34" charset="0"/>
                <a:ea typeface="ヒラギノ角ゴ Pro W3" charset="-128"/>
                <a:cs typeface="Arial" panose="020B0604020202020204" pitchFamily="34" charset="0"/>
              </a:rPr>
              <a:t>NEBVol</a:t>
            </a:r>
            <a:r>
              <a:rPr lang="es-419" sz="2000" dirty="0">
                <a:solidFill>
                  <a:srgbClr val="0070C0"/>
                </a:solidFill>
                <a:latin typeface="Arial" panose="020B0604020202020204" pitchFamily="34" charset="0"/>
                <a:ea typeface="ヒラギノ角ゴ Pro W3" charset="-128"/>
                <a:cs typeface="Arial" panose="020B0604020202020204" pitchFamily="34" charset="0"/>
              </a:rPr>
              <a:t> 79,6% </a:t>
            </a:r>
            <a:r>
              <a:rPr lang="es-419" sz="2000" dirty="0" err="1">
                <a:solidFill>
                  <a:srgbClr val="0070C0"/>
                </a:solidFill>
                <a:latin typeface="Arial" panose="020B0604020202020204" pitchFamily="34" charset="0"/>
                <a:ea typeface="ヒラギノ角ゴ Pro W3" charset="-128"/>
                <a:cs typeface="Arial" panose="020B0604020202020204" pitchFamily="34" charset="0"/>
              </a:rPr>
              <a:t>NEBVel</a:t>
            </a:r>
            <a:r>
              <a:rPr lang="es-419" sz="2000" dirty="0">
                <a:solidFill>
                  <a:srgbClr val="0070C0"/>
                </a:solidFill>
                <a:latin typeface="Arial" panose="020B0604020202020204" pitchFamily="34" charset="0"/>
                <a:ea typeface="ヒラギノ角ゴ Pro W3" charset="-128"/>
                <a:cs typeface="Arial" panose="020B0604020202020204" pitchFamily="34" charset="0"/>
              </a:rPr>
              <a:t> 67,6% (p&lt;0,001).</a:t>
            </a:r>
          </a:p>
          <a:p>
            <a:pPr marL="171450" lvl="0" indent="-171450">
              <a:lnSpc>
                <a:spcPct val="120000"/>
              </a:lnSpc>
              <a:spcBef>
                <a:spcPts val="0"/>
              </a:spcBef>
              <a:buFontTx/>
              <a:buChar char="-"/>
              <a:defRPr/>
            </a:pPr>
            <a:r>
              <a:rPr lang="es-419" sz="2000" dirty="0">
                <a:solidFill>
                  <a:srgbClr val="0070C0"/>
                </a:solidFill>
                <a:latin typeface="Arial" panose="020B0604020202020204" pitchFamily="34" charset="0"/>
                <a:ea typeface="ヒラギノ角ゴ Pro W3" charset="-128"/>
                <a:cs typeface="Arial" panose="020B0604020202020204" pitchFamily="34" charset="0"/>
              </a:rPr>
              <a:t>Proteína administrada igual a la prescrita:  </a:t>
            </a:r>
            <a:r>
              <a:rPr lang="es-419" sz="2000" dirty="0" err="1">
                <a:solidFill>
                  <a:srgbClr val="0070C0"/>
                </a:solidFill>
                <a:latin typeface="Arial" panose="020B0604020202020204" pitchFamily="34" charset="0"/>
                <a:ea typeface="ヒラギノ角ゴ Pro W3" charset="-128"/>
                <a:cs typeface="Arial" panose="020B0604020202020204" pitchFamily="34" charset="0"/>
              </a:rPr>
              <a:t>NEBVol</a:t>
            </a:r>
            <a:r>
              <a:rPr lang="es-419" sz="2000" dirty="0">
                <a:solidFill>
                  <a:srgbClr val="0070C0"/>
                </a:solidFill>
                <a:latin typeface="Arial" panose="020B0604020202020204" pitchFamily="34" charset="0"/>
                <a:ea typeface="ヒラギノ角ゴ Pro W3" charset="-128"/>
                <a:cs typeface="Arial" panose="020B0604020202020204" pitchFamily="34" charset="0"/>
              </a:rPr>
              <a:t> 79,3% </a:t>
            </a:r>
            <a:r>
              <a:rPr lang="es-419" sz="2000" dirty="0" err="1">
                <a:solidFill>
                  <a:srgbClr val="0070C0"/>
                </a:solidFill>
                <a:latin typeface="Arial" panose="020B0604020202020204" pitchFamily="34" charset="0"/>
                <a:ea typeface="ヒラギノ角ゴ Pro W3" charset="-128"/>
                <a:cs typeface="Arial" panose="020B0604020202020204" pitchFamily="34" charset="0"/>
              </a:rPr>
              <a:t>NEBVel</a:t>
            </a:r>
            <a:r>
              <a:rPr lang="es-419" sz="2000" dirty="0">
                <a:solidFill>
                  <a:srgbClr val="0070C0"/>
                </a:solidFill>
                <a:latin typeface="Arial" panose="020B0604020202020204" pitchFamily="34" charset="0"/>
                <a:ea typeface="ヒラギノ角ゴ Pro W3" charset="-128"/>
                <a:cs typeface="Arial" panose="020B0604020202020204" pitchFamily="34" charset="0"/>
              </a:rPr>
              <a:t> 68,3% (p&lt;0,001).</a:t>
            </a:r>
          </a:p>
          <a:p>
            <a:pPr marL="0" indent="0">
              <a:lnSpc>
                <a:spcPct val="120000"/>
              </a:lnSpc>
              <a:spcBef>
                <a:spcPts val="0"/>
              </a:spcBef>
              <a:buNone/>
              <a:defRPr/>
            </a:pPr>
            <a:r>
              <a:rPr lang="es-419" sz="2000" dirty="0">
                <a:latin typeface="Arial" panose="020B0604020202020204" pitchFamily="34" charset="0"/>
                <a:ea typeface="ヒラギノ角ゴ Pro W3" charset="-128"/>
                <a:cs typeface="Arial" panose="020B0604020202020204" pitchFamily="34" charset="0"/>
              </a:rPr>
              <a:t>  </a:t>
            </a:r>
            <a:r>
              <a:rPr lang="es-419" sz="2000" dirty="0">
                <a:solidFill>
                  <a:srgbClr val="0070C0"/>
                </a:solidFill>
                <a:latin typeface="Arial" panose="020B0604020202020204" pitchFamily="34" charset="0"/>
                <a:ea typeface="ヒラギノ角ゴ Pro W3" charset="-128"/>
                <a:cs typeface="Arial" panose="020B0604020202020204" pitchFamily="34" charset="0"/>
              </a:rPr>
              <a:t>Variabilidad glicémica (p=0,99) Episodios de hiperglicemia (p=0,40)</a:t>
            </a:r>
          </a:p>
          <a:p>
            <a:pPr marL="0" indent="0">
              <a:lnSpc>
                <a:spcPct val="120000"/>
              </a:lnSpc>
              <a:spcBef>
                <a:spcPts val="0"/>
              </a:spcBef>
              <a:buNone/>
              <a:defRPr/>
            </a:pPr>
            <a:endParaRPr lang="es-419" sz="2000" dirty="0">
              <a:solidFill>
                <a:srgbClr val="0070C0"/>
              </a:solidFill>
              <a:latin typeface="Arial" panose="020B0604020202020204" pitchFamily="34" charset="0"/>
              <a:ea typeface="ヒラギノ角ゴ Pro W3" charset="-128"/>
              <a:cs typeface="Arial" panose="020B0604020202020204" pitchFamily="34" charset="0"/>
            </a:endParaRPr>
          </a:p>
          <a:p>
            <a:pPr marL="0" indent="0">
              <a:lnSpc>
                <a:spcPct val="120000"/>
              </a:lnSpc>
              <a:spcBef>
                <a:spcPts val="0"/>
              </a:spcBef>
              <a:buNone/>
              <a:defRPr/>
            </a:pPr>
            <a:r>
              <a:rPr lang="es-419" sz="2000" b="1" dirty="0">
                <a:solidFill>
                  <a:srgbClr val="0070C0"/>
                </a:solidFill>
                <a:latin typeface="Arial" panose="020B0604020202020204" pitchFamily="34" charset="0"/>
                <a:ea typeface="ヒラギノ角ゴ Pro W3" charset="-128"/>
                <a:cs typeface="Arial" panose="020B0604020202020204" pitchFamily="34" charset="0"/>
              </a:rPr>
              <a:t>Conclusión: </a:t>
            </a:r>
          </a:p>
          <a:p>
            <a:pPr marL="0" indent="0">
              <a:lnSpc>
                <a:spcPct val="120000"/>
              </a:lnSpc>
              <a:spcBef>
                <a:spcPts val="0"/>
              </a:spcBef>
              <a:buNone/>
              <a:defRPr/>
            </a:pPr>
            <a:r>
              <a:rPr lang="es-419" sz="2000" dirty="0">
                <a:solidFill>
                  <a:srgbClr val="0070C0"/>
                </a:solidFill>
                <a:latin typeface="Arial" panose="020B0604020202020204" pitchFamily="34" charset="0"/>
                <a:ea typeface="ヒラギノ角ゴ Pro W3" charset="-128"/>
                <a:cs typeface="Arial" panose="020B0604020202020204" pitchFamily="34" charset="0"/>
              </a:rPr>
              <a:t>Estrategia efectiva para mejorar los aportes nutricionales y segura sin afectar el control glicémico</a:t>
            </a:r>
          </a:p>
          <a:p>
            <a:pPr marL="0" indent="0">
              <a:lnSpc>
                <a:spcPct val="120000"/>
              </a:lnSpc>
              <a:spcBef>
                <a:spcPts val="0"/>
              </a:spcBef>
              <a:buNone/>
              <a:defRPr/>
            </a:pPr>
            <a:endParaRPr lang="es-419" sz="2000" dirty="0">
              <a:solidFill>
                <a:srgbClr val="0070C0"/>
              </a:solidFill>
              <a:latin typeface="Arial" panose="020B0604020202020204" pitchFamily="34" charset="0"/>
              <a:ea typeface="ヒラギノ角ゴ Pro W3" charset="-128"/>
              <a:cs typeface="Arial" panose="020B0604020202020204" pitchFamily="34" charset="0"/>
            </a:endParaRPr>
          </a:p>
          <a:p>
            <a:pPr marL="0" indent="0">
              <a:lnSpc>
                <a:spcPct val="120000"/>
              </a:lnSpc>
              <a:spcBef>
                <a:spcPts val="0"/>
              </a:spcBef>
              <a:buNone/>
              <a:defRPr/>
            </a:pPr>
            <a:endParaRPr lang="es-419" sz="2000" dirty="0">
              <a:solidFill>
                <a:srgbClr val="0070C0"/>
              </a:solidFill>
              <a:latin typeface="Arial" panose="020B0604020202020204" pitchFamily="34" charset="0"/>
              <a:ea typeface="ヒラギノ角ゴ Pro W3" charset="-128"/>
              <a:cs typeface="Arial" panose="020B0604020202020204" pitchFamily="34" charset="0"/>
            </a:endParaRPr>
          </a:p>
          <a:p>
            <a:pPr marL="171450" lvl="0" indent="-171450">
              <a:lnSpc>
                <a:spcPct val="120000"/>
              </a:lnSpc>
              <a:spcBef>
                <a:spcPts val="0"/>
              </a:spcBef>
              <a:buFontTx/>
              <a:buChar char="-"/>
              <a:defRPr/>
            </a:pPr>
            <a:endParaRPr lang="es-419" sz="2000" dirty="0">
              <a:solidFill>
                <a:srgbClr val="0070C0"/>
              </a:solidFill>
              <a:latin typeface="Arial" panose="020B0604020202020204" pitchFamily="34" charset="0"/>
              <a:ea typeface="ヒラギノ角ゴ Pro W3" charset="-128"/>
              <a:cs typeface="Arial" panose="020B0604020202020204" pitchFamily="34" charset="0"/>
            </a:endParaRPr>
          </a:p>
          <a:p>
            <a:pPr marL="171450" lvl="0" indent="-171450">
              <a:lnSpc>
                <a:spcPct val="120000"/>
              </a:lnSpc>
              <a:spcBef>
                <a:spcPts val="0"/>
              </a:spcBef>
              <a:buFontTx/>
              <a:buChar char="-"/>
              <a:defRPr/>
            </a:pPr>
            <a:endParaRPr lang="es-419" sz="2000" dirty="0">
              <a:solidFill>
                <a:srgbClr val="0070C0"/>
              </a:solidFill>
              <a:latin typeface="Arial" panose="020B0604020202020204" pitchFamily="34" charset="0"/>
              <a:ea typeface="ヒラギノ角ゴ Pro W3" charset="-128"/>
              <a:cs typeface="Arial" panose="020B0604020202020204" pitchFamily="34" charset="0"/>
            </a:endParaRPr>
          </a:p>
          <a:p>
            <a:pPr marL="0" indent="0">
              <a:lnSpc>
                <a:spcPct val="120000"/>
              </a:lnSpc>
              <a:buNone/>
            </a:pPr>
            <a:endParaRPr lang="es-419" sz="2000" dirty="0">
              <a:solidFill>
                <a:srgbClr val="1969B5"/>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3"/>
          <p:cNvSpPr txBox="1">
            <a:spLocks noChangeArrowheads="1"/>
          </p:cNvSpPr>
          <p:nvPr/>
        </p:nvSpPr>
        <p:spPr bwMode="auto">
          <a:xfrm>
            <a:off x="1778555" y="5666071"/>
            <a:ext cx="5138256" cy="523220"/>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Deane A, et al. </a:t>
            </a:r>
            <a:r>
              <a:rPr lang="en-US" sz="1000" i="1" dirty="0">
                <a:solidFill>
                  <a:schemeClr val="accent1">
                    <a:lumMod val="75000"/>
                  </a:schemeClr>
                </a:solidFill>
                <a:latin typeface="Arial" panose="020B0604020202020204" pitchFamily="34" charset="0"/>
                <a:cs typeface="Arial" panose="020B0604020202020204" pitchFamily="34" charset="0"/>
              </a:rPr>
              <a:t>World J </a:t>
            </a:r>
            <a:r>
              <a:rPr lang="en-US" sz="1000" i="1" dirty="0" err="1">
                <a:solidFill>
                  <a:schemeClr val="accent1">
                    <a:lumMod val="75000"/>
                  </a:schemeClr>
                </a:solidFill>
                <a:latin typeface="Arial" panose="020B0604020202020204" pitchFamily="34" charset="0"/>
                <a:cs typeface="Arial" panose="020B0604020202020204" pitchFamily="34" charset="0"/>
              </a:rPr>
              <a:t>Gastroenterol</a:t>
            </a:r>
            <a:r>
              <a:rPr lang="en-US" sz="1000" i="1" dirty="0">
                <a:solidFill>
                  <a:schemeClr val="accent1">
                    <a:lumMod val="75000"/>
                  </a:schemeClr>
                </a:solidFill>
                <a:latin typeface="Arial" panose="020B0604020202020204" pitchFamily="34" charset="0"/>
                <a:cs typeface="Arial" panose="020B0604020202020204" pitchFamily="34" charset="0"/>
              </a:rPr>
              <a:t> 2007;13:3909-3917.</a:t>
            </a:r>
          </a:p>
          <a:p>
            <a:pPr>
              <a:lnSpc>
                <a:spcPct val="90000"/>
              </a:lnSpc>
            </a:pP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Magnuson BL, et al.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Clin</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Pract</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2005;20:618-624.</a:t>
            </a:r>
          </a:p>
          <a:p>
            <a:pPr>
              <a:lnSpc>
                <a:spcPct val="90000"/>
              </a:lnSpc>
            </a:pP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Wohlt</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PD, et al. Am J Health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Syst</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Pharm 2009;66:1458-1467.</a:t>
            </a:r>
          </a:p>
        </p:txBody>
      </p:sp>
      <p:sp>
        <p:nvSpPr>
          <p:cNvPr id="6" name="Title 5"/>
          <p:cNvSpPr>
            <a:spLocks noGrp="1"/>
          </p:cNvSpPr>
          <p:nvPr>
            <p:ph type="title"/>
          </p:nvPr>
        </p:nvSpPr>
        <p:spPr>
          <a:xfrm>
            <a:off x="1905000" y="304800"/>
            <a:ext cx="8382000" cy="990600"/>
          </a:xfrm>
        </p:spPr>
        <p:txBody>
          <a:bodyPr>
            <a:normAutofit/>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a:t>
            </a:r>
            <a:r>
              <a:rPr lang="en-US" sz="3200" b="1" dirty="0">
                <a:solidFill>
                  <a:srgbClr val="0070C0"/>
                </a:solidFill>
                <a:latin typeface="Arial" panose="020B0604020202020204" pitchFamily="34" charset="0"/>
                <a:cs typeface="Arial" panose="020B0604020202020204" pitchFamily="34" charset="0"/>
              </a:rPr>
              <a:t>(GI)</a:t>
            </a:r>
          </a:p>
        </p:txBody>
      </p:sp>
      <p:sp>
        <p:nvSpPr>
          <p:cNvPr id="7" name="TextBox 6"/>
          <p:cNvSpPr txBox="1"/>
          <p:nvPr/>
        </p:nvSpPr>
        <p:spPr>
          <a:xfrm>
            <a:off x="1715491" y="1440977"/>
            <a:ext cx="6781800" cy="461665"/>
          </a:xfrm>
          <a:prstGeom prst="rect">
            <a:avLst/>
          </a:prstGeom>
          <a:noFill/>
        </p:spPr>
        <p:txBody>
          <a:bodyPr wrap="square" rtlCol="0">
            <a:spAutoFit/>
          </a:bodyPr>
          <a:lstStyle/>
          <a:p>
            <a:r>
              <a:rPr lang="es-CO" sz="2400" b="1" dirty="0">
                <a:solidFill>
                  <a:srgbClr val="1969B5"/>
                </a:solidFill>
                <a:latin typeface="Arial" panose="020B0604020202020204" pitchFamily="34" charset="0"/>
                <a:cs typeface="Arial" panose="020B0604020202020204" pitchFamily="34" charset="0"/>
              </a:rPr>
              <a:t>Etiologías no relacionadas con la fórmula</a:t>
            </a:r>
          </a:p>
        </p:txBody>
      </p:sp>
      <p:graphicFrame>
        <p:nvGraphicFramePr>
          <p:cNvPr id="8" name="Table 7"/>
          <p:cNvGraphicFramePr>
            <a:graphicFrameLocks noGrp="1"/>
          </p:cNvGraphicFramePr>
          <p:nvPr/>
        </p:nvGraphicFramePr>
        <p:xfrm>
          <a:off x="2201333" y="1989668"/>
          <a:ext cx="1617134" cy="728133"/>
        </p:xfrm>
        <a:graphic>
          <a:graphicData uri="http://schemas.openxmlformats.org/drawingml/2006/table">
            <a:tbl>
              <a:tblPr/>
              <a:tblGrid>
                <a:gridCol w="1617134">
                  <a:extLst>
                    <a:ext uri="{9D8B030D-6E8A-4147-A177-3AD203B41FA5}">
                      <a16:colId xmlns:a16="http://schemas.microsoft.com/office/drawing/2014/main" val="20000"/>
                    </a:ext>
                  </a:extLst>
                </a:gridCol>
              </a:tblGrid>
              <a:tr h="728133">
                <a:tc>
                  <a:txBody>
                    <a:bodyPr/>
                    <a:lstStyle/>
                    <a:p>
                      <a:endParaRPr lang="es-ES_tradnl"/>
                    </a:p>
                  </a:txBody>
                  <a:tcP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9" name="Content Placeholder 8"/>
          <p:cNvSpPr>
            <a:spLocks noGrp="1"/>
          </p:cNvSpPr>
          <p:nvPr>
            <p:ph idx="1"/>
          </p:nvPr>
        </p:nvSpPr>
        <p:spPr>
          <a:xfrm>
            <a:off x="1778555" y="1922091"/>
            <a:ext cx="8634890" cy="4267200"/>
          </a:xfrm>
        </p:spPr>
        <p:txBody>
          <a:bodyPr>
            <a:normAutofit/>
          </a:bodyPr>
          <a:lstStyle/>
          <a:p>
            <a:pPr indent="-255600">
              <a:lnSpc>
                <a:spcPts val="2460"/>
              </a:lnSpc>
            </a:pPr>
            <a:r>
              <a:rPr lang="es-CO" sz="1800" dirty="0">
                <a:solidFill>
                  <a:srgbClr val="1969B5"/>
                </a:solidFill>
                <a:latin typeface="Arial" panose="020B0604020202020204" pitchFamily="34" charset="0"/>
                <a:cs typeface="Arial" panose="020B0604020202020204" pitchFamily="34" charset="0"/>
              </a:rPr>
              <a:t>Disfunción motora del tracto gastrointestinal</a:t>
            </a:r>
          </a:p>
          <a:p>
            <a:pPr indent="-255600">
              <a:lnSpc>
                <a:spcPts val="2460"/>
              </a:lnSpc>
            </a:pPr>
            <a:r>
              <a:rPr lang="es-CO" sz="1800" dirty="0">
                <a:solidFill>
                  <a:srgbClr val="1969B5"/>
                </a:solidFill>
                <a:latin typeface="Arial" panose="020B0604020202020204" pitchFamily="34" charset="0"/>
                <a:cs typeface="Arial" panose="020B0604020202020204" pitchFamily="34" charset="0"/>
              </a:rPr>
              <a:t>Diagnósticos de admisión (por ejemplo, quemaduras, TCE sepsis y poli trauma)</a:t>
            </a:r>
          </a:p>
          <a:p>
            <a:pPr indent="-255600">
              <a:lnSpc>
                <a:spcPts val="2460"/>
              </a:lnSpc>
            </a:pPr>
            <a:r>
              <a:rPr lang="es-CO" sz="1800" dirty="0">
                <a:solidFill>
                  <a:srgbClr val="1969B5"/>
                </a:solidFill>
                <a:latin typeface="Arial" panose="020B0604020202020204" pitchFamily="34" charset="0"/>
                <a:cs typeface="Arial" panose="020B0604020202020204" pitchFamily="34" charset="0"/>
              </a:rPr>
              <a:t>Edad del paciente</a:t>
            </a:r>
          </a:p>
          <a:p>
            <a:pPr indent="-255600">
              <a:lnSpc>
                <a:spcPts val="2460"/>
              </a:lnSpc>
            </a:pPr>
            <a:r>
              <a:rPr lang="es-CO" sz="1800" dirty="0">
                <a:solidFill>
                  <a:srgbClr val="1969B5"/>
                </a:solidFill>
                <a:latin typeface="Arial" panose="020B0604020202020204" pitchFamily="34" charset="0"/>
                <a:cs typeface="Arial" panose="020B0604020202020204" pitchFamily="34" charset="0"/>
              </a:rPr>
              <a:t>Medicamentos:</a:t>
            </a:r>
          </a:p>
          <a:p>
            <a:pPr marL="0" indent="0">
              <a:lnSpc>
                <a:spcPts val="2460"/>
              </a:lnSpc>
              <a:buNone/>
            </a:pPr>
            <a:r>
              <a:rPr lang="es-CO" sz="1800" dirty="0">
                <a:solidFill>
                  <a:srgbClr val="1969B5"/>
                </a:solidFill>
                <a:latin typeface="Arial" panose="020B0604020202020204" pitchFamily="34" charset="0"/>
                <a:cs typeface="Arial" panose="020B0604020202020204" pitchFamily="34" charset="0"/>
              </a:rPr>
              <a:t>                 -  Antibióticos</a:t>
            </a:r>
          </a:p>
          <a:p>
            <a:pPr indent="0">
              <a:lnSpc>
                <a:spcPts val="2460"/>
              </a:lnSpc>
              <a:buNone/>
            </a:pPr>
            <a:r>
              <a:rPr lang="es-CO" sz="1800" dirty="0">
                <a:solidFill>
                  <a:srgbClr val="1969B5"/>
                </a:solidFill>
                <a:latin typeface="Arial" panose="020B0604020202020204" pitchFamily="34" charset="0"/>
                <a:cs typeface="Arial" panose="020B0604020202020204" pitchFamily="34" charset="0"/>
              </a:rPr>
              <a:t>             -  Hiperosmolares se asocian a diarrea</a:t>
            </a:r>
          </a:p>
          <a:p>
            <a:pPr indent="0">
              <a:lnSpc>
                <a:spcPts val="2460"/>
              </a:lnSpc>
              <a:buNone/>
            </a:pPr>
            <a:r>
              <a:rPr lang="es-CO" sz="1800" dirty="0">
                <a:solidFill>
                  <a:srgbClr val="1969B5"/>
                </a:solidFill>
                <a:latin typeface="Arial" panose="020B0604020202020204" pitchFamily="34" charset="0"/>
                <a:cs typeface="Arial" panose="020B0604020202020204" pitchFamily="34" charset="0"/>
              </a:rPr>
              <a:t>             - Sedantes, narcóticos y vasopresores retardan el vaciamiento gástrico </a:t>
            </a:r>
          </a:p>
          <a:p>
            <a:pPr indent="-255600">
              <a:lnSpc>
                <a:spcPts val="2460"/>
              </a:lnSpc>
            </a:pPr>
            <a:r>
              <a:rPr lang="es-CO" sz="1800" dirty="0">
                <a:solidFill>
                  <a:srgbClr val="1969B5"/>
                </a:solidFill>
                <a:latin typeface="Arial" panose="020B0604020202020204" pitchFamily="34" charset="0"/>
                <a:cs typeface="Arial" panose="020B0604020202020204" pitchFamily="34" charset="0"/>
              </a:rPr>
              <a:t>Atrofia del tracto gastrointestinal por desuso</a:t>
            </a:r>
          </a:p>
        </p:txBody>
      </p:sp>
    </p:spTree>
    <p:extLst>
      <p:ext uri="{BB962C8B-B14F-4D97-AF65-F5344CB8AC3E}">
        <p14:creationId xmlns:p14="http://schemas.microsoft.com/office/powerpoint/2010/main" val="196842040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p:cNvSpPr txBox="1">
            <a:spLocks noChangeArrowheads="1"/>
          </p:cNvSpPr>
          <p:nvPr/>
        </p:nvSpPr>
        <p:spPr bwMode="auto">
          <a:xfrm>
            <a:off x="2119837" y="5620022"/>
            <a:ext cx="7970838" cy="1015663"/>
          </a:xfrm>
          <a:prstGeom prst="rect">
            <a:avLst/>
          </a:prstGeom>
          <a:noFill/>
          <a:ln w="9525">
            <a:noFill/>
            <a:miter lim="800000"/>
            <a:headEnd/>
            <a:tailEnd/>
          </a:ln>
        </p:spPr>
        <p:txBody>
          <a:bodyPr wrap="square">
            <a:prstTxWarp prst="textNoShape">
              <a:avLst/>
            </a:prstTxWarp>
            <a:spAutoFit/>
          </a:bodyPr>
          <a:lstStyle/>
          <a:p>
            <a:r>
              <a:rPr lang="fr-FR"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McClave</a:t>
            </a:r>
            <a:r>
              <a:rPr lang="fr-FR"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SA, et al. </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JPEN J </a:t>
            </a:r>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Parenter</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Enteral</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2009;33:277-316. </a:t>
            </a:r>
          </a:p>
          <a:p>
            <a:r>
              <a:rPr lang="en-US" sz="1000" i="1" dirty="0">
                <a:solidFill>
                  <a:schemeClr val="accent1">
                    <a:lumMod val="75000"/>
                  </a:schemeClr>
                </a:solidFill>
                <a:latin typeface="Arial" panose="020B0604020202020204" pitchFamily="34" charset="0"/>
                <a:cs typeface="Arial" panose="020B0604020202020204" pitchFamily="34" charset="0"/>
              </a:rPr>
              <a:t>Update of the Canadian Clinical Practice Guidelines for Nutrition Support in Mechanically </a:t>
            </a:r>
          </a:p>
          <a:p>
            <a:r>
              <a:rPr lang="en-US" sz="1000" i="1" dirty="0">
                <a:solidFill>
                  <a:schemeClr val="accent1">
                    <a:lumMod val="75000"/>
                  </a:schemeClr>
                </a:solidFill>
                <a:latin typeface="Arial" panose="020B0604020202020204" pitchFamily="34" charset="0"/>
                <a:cs typeface="Arial" panose="020B0604020202020204" pitchFamily="34" charset="0"/>
              </a:rPr>
              <a:t>Ventilated, Critically Ill Adult Patients. </a:t>
            </a:r>
            <a:r>
              <a:rPr lang="en-US" sz="1000" i="1" dirty="0" err="1">
                <a:solidFill>
                  <a:schemeClr val="accent1">
                    <a:lumMod val="75000"/>
                  </a:schemeClr>
                </a:solidFill>
                <a:latin typeface="Arial" panose="020B0604020202020204" pitchFamily="34" charset="0"/>
                <a:cs typeface="Arial" panose="020B0604020202020204" pitchFamily="34" charset="0"/>
              </a:rPr>
              <a:t>www.criticalcarenutrition.com/docs/cpg/srrev.pdf</a:t>
            </a:r>
            <a:r>
              <a:rPr lang="en-US" sz="1000" i="1" dirty="0">
                <a:solidFill>
                  <a:schemeClr val="accent1">
                    <a:lumMod val="75000"/>
                  </a:schemeClr>
                </a:solidFill>
                <a:latin typeface="Arial" panose="020B0604020202020204" pitchFamily="34" charset="0"/>
                <a:cs typeface="Arial" panose="020B0604020202020204" pitchFamily="34" charset="0"/>
              </a:rPr>
              <a:t>.</a:t>
            </a:r>
          </a:p>
          <a:p>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Kreymann</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KG, et al. </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Clin</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2006;25:210-223.</a:t>
            </a:r>
            <a:endParaRPr lang="en-US" sz="1000" i="1" dirty="0">
              <a:solidFill>
                <a:schemeClr val="accent1">
                  <a:lumMod val="75000"/>
                </a:schemeClr>
              </a:solidFill>
              <a:latin typeface="Arial" panose="020B0604020202020204" pitchFamily="34" charset="0"/>
              <a:cs typeface="Arial" panose="020B0604020202020204" pitchFamily="34" charset="0"/>
            </a:endParaRPr>
          </a:p>
          <a:p>
            <a:endParaRPr lang="en-US" sz="1000" dirty="0">
              <a:solidFill>
                <a:srgbClr val="595959"/>
              </a:solidFill>
              <a:latin typeface="Arial" panose="020B0604020202020204" pitchFamily="34" charset="0"/>
              <a:cs typeface="Arial" panose="020B0604020202020204" pitchFamily="34" charset="0"/>
            </a:endParaRPr>
          </a:p>
          <a:p>
            <a:endParaRPr lang="en-US" sz="1000" dirty="0">
              <a:solidFill>
                <a:srgbClr val="595959"/>
              </a:solidFill>
              <a:latin typeface="Arial" panose="020B0604020202020204" pitchFamily="34" charset="0"/>
              <a:cs typeface="Arial" panose="020B0604020202020204" pitchFamily="34" charset="0"/>
            </a:endParaRPr>
          </a:p>
        </p:txBody>
      </p:sp>
      <p:sp>
        <p:nvSpPr>
          <p:cNvPr id="5" name="TextBox 10"/>
          <p:cNvSpPr txBox="1"/>
          <p:nvPr/>
        </p:nvSpPr>
        <p:spPr>
          <a:xfrm>
            <a:off x="2032318" y="1458296"/>
            <a:ext cx="81534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Manejo de complicaciones no relacionadas con la fórmula</a:t>
            </a:r>
          </a:p>
        </p:txBody>
      </p:sp>
      <p:sp>
        <p:nvSpPr>
          <p:cNvPr id="6" name="Title 5"/>
          <p:cNvSpPr>
            <a:spLocks noGrp="1"/>
          </p:cNvSpPr>
          <p:nvPr>
            <p:ph type="title"/>
          </p:nvPr>
        </p:nvSpPr>
        <p:spPr>
          <a:xfrm>
            <a:off x="2164081" y="137160"/>
            <a:ext cx="7889875" cy="1295400"/>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a:t>
            </a:r>
            <a:r>
              <a:rPr lang="en-US" sz="3200" b="1" dirty="0">
                <a:solidFill>
                  <a:srgbClr val="0070C0"/>
                </a:solidFill>
                <a:latin typeface="Arial" panose="020B0604020202020204" pitchFamily="34" charset="0"/>
                <a:cs typeface="Arial" panose="020B0604020202020204" pitchFamily="34" charset="0"/>
              </a:rPr>
              <a:t>(GI)</a:t>
            </a:r>
          </a:p>
        </p:txBody>
      </p:sp>
      <p:graphicFrame>
        <p:nvGraphicFramePr>
          <p:cNvPr id="7" name="Table 7"/>
          <p:cNvGraphicFramePr>
            <a:graphicFrameLocks noGrp="1"/>
          </p:cNvGraphicFramePr>
          <p:nvPr>
            <p:extLst>
              <p:ext uri="{D42A27DB-BD31-4B8C-83A1-F6EECF244321}">
                <p14:modId xmlns:p14="http://schemas.microsoft.com/office/powerpoint/2010/main" val="3044293422"/>
              </p:ext>
            </p:extLst>
          </p:nvPr>
        </p:nvGraphicFramePr>
        <p:xfrm>
          <a:off x="2164081" y="2037137"/>
          <a:ext cx="7731968" cy="3374231"/>
        </p:xfrm>
        <a:graphic>
          <a:graphicData uri="http://schemas.openxmlformats.org/drawingml/2006/table">
            <a:tbl>
              <a:tblPr firstRow="1" bandRow="1">
                <a:effectLst>
                  <a:outerShdw blurRad="50800" dist="38100" dir="2700000" algn="tl" rotWithShape="0">
                    <a:scrgbClr r="0" g="0" b="0">
                      <a:alpha val="43000"/>
                    </a:scrgbClr>
                  </a:outerShdw>
                </a:effectLst>
                <a:tableStyleId>{5C22544A-7EE6-4342-B048-85BDC9FD1C3A}</a:tableStyleId>
              </a:tblPr>
              <a:tblGrid>
                <a:gridCol w="3821549">
                  <a:extLst>
                    <a:ext uri="{9D8B030D-6E8A-4147-A177-3AD203B41FA5}">
                      <a16:colId xmlns:a16="http://schemas.microsoft.com/office/drawing/2014/main" val="20000"/>
                    </a:ext>
                  </a:extLst>
                </a:gridCol>
                <a:gridCol w="3910419">
                  <a:extLst>
                    <a:ext uri="{9D8B030D-6E8A-4147-A177-3AD203B41FA5}">
                      <a16:colId xmlns:a16="http://schemas.microsoft.com/office/drawing/2014/main" val="20001"/>
                    </a:ext>
                  </a:extLst>
                </a:gridCol>
              </a:tblGrid>
              <a:tr h="60469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CO" sz="1800" b="1" noProof="0" dirty="0">
                          <a:solidFill>
                            <a:schemeClr val="bg1"/>
                          </a:solidFill>
                          <a:latin typeface="Arial" panose="020B0604020202020204" pitchFamily="34" charset="0"/>
                          <a:cs typeface="Arial" panose="020B0604020202020204" pitchFamily="34" charset="0"/>
                        </a:rPr>
                        <a:t>Etiología</a:t>
                      </a:r>
                    </a:p>
                    <a:p>
                      <a:pPr algn="ctr"/>
                      <a:endParaRPr lang="es-ES_tradnl" dirty="0">
                        <a:latin typeface="Arial" panose="020B0604020202020204" pitchFamily="34" charset="0"/>
                        <a:cs typeface="Arial" panose="020B0604020202020204" pitchFamily="34" charset="0"/>
                      </a:endParaRPr>
                    </a:p>
                  </a:txBody>
                  <a:tcPr>
                    <a:solidFill>
                      <a:schemeClr val="accent1">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CO" sz="1800" b="1" noProof="0" dirty="0">
                          <a:solidFill>
                            <a:schemeClr val="bg1"/>
                          </a:solidFill>
                          <a:latin typeface="Arial" panose="020B0604020202020204" pitchFamily="34" charset="0"/>
                          <a:cs typeface="Arial" panose="020B0604020202020204" pitchFamily="34" charset="0"/>
                        </a:rPr>
                        <a:t>Manejo</a:t>
                      </a:r>
                    </a:p>
                    <a:p>
                      <a:pPr algn="ctr"/>
                      <a:endParaRPr lang="es-ES_tradnl" dirty="0">
                        <a:latin typeface="Arial" panose="020B0604020202020204" pitchFamily="34" charset="0"/>
                        <a:cs typeface="Arial" panose="020B0604020202020204" pitchFamily="34" charset="0"/>
                      </a:endParaRPr>
                    </a:p>
                  </a:txBody>
                  <a:tcPr>
                    <a:solidFill>
                      <a:schemeClr val="accent1">
                        <a:lumMod val="50000"/>
                      </a:schemeClr>
                    </a:solidFill>
                  </a:tcPr>
                </a:tc>
                <a:extLst>
                  <a:ext uri="{0D108BD9-81ED-4DB2-BD59-A6C34878D82A}">
                    <a16:rowId xmlns:a16="http://schemas.microsoft.com/office/drawing/2014/main" val="10000"/>
                  </a:ext>
                </a:extLst>
              </a:tr>
              <a:tr h="1423511">
                <a:tc>
                  <a:txBody>
                    <a:bodyPr/>
                    <a:lstStyle/>
                    <a:p>
                      <a:pPr marL="180000" marR="0" indent="-180000" algn="l" defTabSz="457200" rtl="0" eaLnBrk="1" fontAlgn="auto" latinLnBrk="0" hangingPunct="1">
                        <a:lnSpc>
                          <a:spcPct val="100000"/>
                        </a:lnSpc>
                        <a:spcBef>
                          <a:spcPts val="0"/>
                        </a:spcBef>
                        <a:spcAft>
                          <a:spcPts val="0"/>
                        </a:spcAft>
                        <a:buClrTx/>
                        <a:buSzTx/>
                        <a:buFont typeface="Arial"/>
                        <a:buChar char="•"/>
                        <a:tabLst/>
                        <a:defRPr/>
                      </a:pPr>
                      <a:r>
                        <a:rPr lang="es-CO" sz="1600" noProof="0" dirty="0">
                          <a:solidFill>
                            <a:srgbClr val="1969B5"/>
                          </a:solidFill>
                          <a:latin typeface="Arial" panose="020B0604020202020204" pitchFamily="34" charset="0"/>
                          <a:cs typeface="Arial" panose="020B0604020202020204" pitchFamily="34" charset="0"/>
                        </a:rPr>
                        <a:t>Disfunción motora gastrointestinal con vaciamiento gástrico retardado (Quemaduras, TCE, sepsis, traumatismos múltiples, hiperglicemia)</a:t>
                      </a:r>
                    </a:p>
                    <a:p>
                      <a:endParaRPr lang="es-CO" sz="1600" noProof="0" dirty="0">
                        <a:latin typeface="Arial" panose="020B0604020202020204" pitchFamily="34" charset="0"/>
                        <a:cs typeface="Arial" panose="020B0604020202020204" pitchFamily="34" charset="0"/>
                      </a:endParaRPr>
                    </a:p>
                  </a:txBody>
                  <a:tcPr/>
                </a:tc>
                <a:tc>
                  <a:txBody>
                    <a:bodyPr/>
                    <a:lstStyle/>
                    <a:p>
                      <a:pPr marL="180000" marR="0" indent="-180000" algn="l" defTabSz="457200" rtl="0" eaLnBrk="1" fontAlgn="auto" latinLnBrk="0" hangingPunct="1">
                        <a:lnSpc>
                          <a:spcPct val="100000"/>
                        </a:lnSpc>
                        <a:spcBef>
                          <a:spcPts val="0"/>
                        </a:spcBef>
                        <a:spcAft>
                          <a:spcPts val="0"/>
                        </a:spcAft>
                        <a:buClrTx/>
                        <a:buSzTx/>
                        <a:buFont typeface="Arial"/>
                        <a:buChar char="•"/>
                        <a:tabLst/>
                        <a:defRPr/>
                      </a:pPr>
                      <a:r>
                        <a:rPr lang="es-CO" sz="1800" noProof="0" dirty="0">
                          <a:solidFill>
                            <a:srgbClr val="1969B5"/>
                          </a:solidFill>
                          <a:latin typeface="Arial" panose="020B0604020202020204" pitchFamily="34" charset="0"/>
                          <a:cs typeface="Arial" panose="020B0604020202020204" pitchFamily="34" charset="0"/>
                        </a:rPr>
                        <a:t>Considerar agentes proquinéticos (metoclopramida eritromicina) y alimentación pos pilórica</a:t>
                      </a:r>
                    </a:p>
                    <a:p>
                      <a:endParaRPr lang="es-ES_tradnl"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238179">
                <a:tc>
                  <a:txBody>
                    <a:bodyPr/>
                    <a:lstStyle/>
                    <a:p>
                      <a:pPr marL="180000" indent="-187200">
                        <a:buFont typeface="Arial"/>
                        <a:buChar char="•"/>
                      </a:pPr>
                      <a:r>
                        <a:rPr lang="es-CO" sz="1600" noProof="0" dirty="0">
                          <a:solidFill>
                            <a:srgbClr val="1969B5"/>
                          </a:solidFill>
                          <a:latin typeface="Arial" panose="020B0604020202020204" pitchFamily="34" charset="0"/>
                          <a:cs typeface="Arial" panose="020B0604020202020204" pitchFamily="34" charset="0"/>
                        </a:rPr>
                        <a:t>Diarrea/ Malabsorción (Diarrea persistente, pancreatitis aguda o crónica grave, intestino corto, enteritis por irradiación o enfermedad de Crohn</a:t>
                      </a:r>
                      <a:endParaRPr lang="es-CO" sz="1600" noProof="0" dirty="0">
                        <a:latin typeface="Arial" panose="020B0604020202020204" pitchFamily="34" charset="0"/>
                        <a:cs typeface="Arial" panose="020B0604020202020204" pitchFamily="34" charset="0"/>
                      </a:endParaRPr>
                    </a:p>
                  </a:txBody>
                  <a:tcPr>
                    <a:solidFill>
                      <a:schemeClr val="accent1">
                        <a:lumMod val="40000"/>
                        <a:lumOff val="60000"/>
                      </a:schemeClr>
                    </a:solidFill>
                  </a:tcPr>
                </a:tc>
                <a:tc>
                  <a:txBody>
                    <a:bodyPr/>
                    <a:lstStyle/>
                    <a:p>
                      <a:pPr marL="180000" marR="0" indent="-187200" algn="l" defTabSz="457200" rtl="0" eaLnBrk="1" fontAlgn="auto" latinLnBrk="0" hangingPunct="1">
                        <a:lnSpc>
                          <a:spcPct val="100000"/>
                        </a:lnSpc>
                        <a:spcBef>
                          <a:spcPts val="0"/>
                        </a:spcBef>
                        <a:spcAft>
                          <a:spcPts val="0"/>
                        </a:spcAft>
                        <a:buClrTx/>
                        <a:buSzTx/>
                        <a:buFont typeface="Arial"/>
                        <a:buChar char="•"/>
                        <a:tabLst/>
                        <a:defRPr/>
                      </a:pPr>
                      <a:r>
                        <a:rPr lang="es-CO" sz="1800" noProof="0" dirty="0">
                          <a:solidFill>
                            <a:srgbClr val="1969B5"/>
                          </a:solidFill>
                          <a:latin typeface="Arial" panose="020B0604020202020204" pitchFamily="34" charset="0"/>
                          <a:cs typeface="Arial" panose="020B0604020202020204" pitchFamily="34" charset="0"/>
                        </a:rPr>
                        <a:t>Considerar una fórmula enteral oligomérica, basada en péptidos</a:t>
                      </a:r>
                    </a:p>
                    <a:p>
                      <a:endParaRPr lang="es-CO" noProof="0" dirty="0">
                        <a:latin typeface="Arial" panose="020B0604020202020204" pitchFamily="34" charset="0"/>
                        <a:cs typeface="Arial" panose="020B0604020202020204" pitchFamily="34" charset="0"/>
                      </a:endParaRPr>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91569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eila\AppData\Local\Microsoft\Windows\Temporary Internet Files\Content.IE5\S71SRQGQ\56362847[1].jpg"/>
          <p:cNvPicPr>
            <a:picLocks noChangeAspect="1" noChangeArrowheads="1"/>
          </p:cNvPicPr>
          <p:nvPr/>
        </p:nvPicPr>
        <p:blipFill>
          <a:blip r:embed="rId3"/>
          <a:srcRect/>
          <a:stretch>
            <a:fillRect/>
          </a:stretch>
        </p:blipFill>
        <p:spPr bwMode="auto">
          <a:xfrm>
            <a:off x="3928828" y="3271345"/>
            <a:ext cx="4114800" cy="2743200"/>
          </a:xfrm>
          <a:prstGeom prst="rect">
            <a:avLst/>
          </a:prstGeom>
          <a:noFill/>
          <a:ln w="9525">
            <a:noFill/>
            <a:miter lim="800000"/>
            <a:headEnd/>
            <a:tailEnd/>
          </a:ln>
        </p:spPr>
      </p:pic>
      <p:sp>
        <p:nvSpPr>
          <p:cNvPr id="5" name="TextBox 9"/>
          <p:cNvSpPr txBox="1"/>
          <p:nvPr/>
        </p:nvSpPr>
        <p:spPr>
          <a:xfrm>
            <a:off x="1981200" y="1432561"/>
            <a:ext cx="82296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Manejo de complicaciones no relacionadas con la fórmula</a:t>
            </a:r>
          </a:p>
        </p:txBody>
      </p:sp>
      <p:sp>
        <p:nvSpPr>
          <p:cNvPr id="6" name="Title 5"/>
          <p:cNvSpPr>
            <a:spLocks noGrp="1"/>
          </p:cNvSpPr>
          <p:nvPr>
            <p:ph type="title"/>
          </p:nvPr>
        </p:nvSpPr>
        <p:spPr>
          <a:xfrm>
            <a:off x="2057400" y="243841"/>
            <a:ext cx="8077200" cy="1066800"/>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(GI)</a:t>
            </a:r>
          </a:p>
        </p:txBody>
      </p:sp>
      <p:sp>
        <p:nvSpPr>
          <p:cNvPr id="7" name="TextBox 13"/>
          <p:cNvSpPr txBox="1"/>
          <p:nvPr/>
        </p:nvSpPr>
        <p:spPr>
          <a:xfrm>
            <a:off x="2404828" y="1963228"/>
            <a:ext cx="3581400" cy="984885"/>
          </a:xfrm>
          <a:prstGeom prst="rect">
            <a:avLst/>
          </a:prstGeom>
          <a:noFill/>
        </p:spPr>
        <p:txBody>
          <a:bodyPr wrap="square" rtlCol="0">
            <a:spAutoFit/>
          </a:bodyPr>
          <a:lstStyle/>
          <a:p>
            <a:pPr>
              <a:spcAft>
                <a:spcPts val="1200"/>
              </a:spcAft>
            </a:pPr>
            <a:r>
              <a:rPr lang="es-CO" sz="2400" b="1" dirty="0">
                <a:solidFill>
                  <a:srgbClr val="185BA1"/>
                </a:solidFill>
                <a:latin typeface="Arial" panose="020B0604020202020204" pitchFamily="34" charset="0"/>
                <a:cs typeface="Arial" panose="020B0604020202020204" pitchFamily="34" charset="0"/>
              </a:rPr>
              <a:t>Etiología</a:t>
            </a:r>
          </a:p>
          <a:p>
            <a:pPr marL="255600" indent="-255600">
              <a:spcAft>
                <a:spcPts val="600"/>
              </a:spcAft>
              <a:buSzPct val="125000"/>
              <a:buFont typeface="Arial"/>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Medicamentos</a:t>
            </a:r>
            <a:endParaRPr lang="es-CO" sz="2400" dirty="0">
              <a:solidFill>
                <a:srgbClr val="1969B5"/>
              </a:solidFill>
              <a:latin typeface="Arial" panose="020B0604020202020204" pitchFamily="34" charset="0"/>
              <a:ea typeface="ＭＳ Ｐゴシック" charset="-128"/>
              <a:cs typeface="Arial" panose="020B0604020202020204" pitchFamily="34" charset="0"/>
            </a:endParaRPr>
          </a:p>
        </p:txBody>
      </p:sp>
      <p:sp>
        <p:nvSpPr>
          <p:cNvPr id="8" name="TextBox 14"/>
          <p:cNvSpPr txBox="1"/>
          <p:nvPr/>
        </p:nvSpPr>
        <p:spPr>
          <a:xfrm>
            <a:off x="5514533" y="1963228"/>
            <a:ext cx="5347901" cy="984885"/>
          </a:xfrm>
          <a:prstGeom prst="rect">
            <a:avLst/>
          </a:prstGeom>
          <a:noFill/>
        </p:spPr>
        <p:txBody>
          <a:bodyPr wrap="square" rtlCol="0">
            <a:spAutoFit/>
          </a:bodyPr>
          <a:lstStyle/>
          <a:p>
            <a:pPr>
              <a:spcAft>
                <a:spcPts val="1200"/>
              </a:spcAft>
            </a:pPr>
            <a:r>
              <a:rPr lang="es-CO" sz="2400" b="1" dirty="0">
                <a:solidFill>
                  <a:srgbClr val="185BA1"/>
                </a:solidFill>
                <a:latin typeface="Arial" panose="020B0604020202020204" pitchFamily="34" charset="0"/>
                <a:cs typeface="Arial" panose="020B0604020202020204" pitchFamily="34" charset="0"/>
              </a:rPr>
              <a:t>Manejo</a:t>
            </a:r>
          </a:p>
          <a:p>
            <a:pPr marL="90000" indent="252000">
              <a:spcAft>
                <a:spcPts val="600"/>
              </a:spcAft>
              <a:buSzPct val="125000"/>
              <a:buFont typeface="Arial"/>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Consulte al químico farmacéutico</a:t>
            </a:r>
          </a:p>
        </p:txBody>
      </p:sp>
    </p:spTree>
    <p:extLst>
      <p:ext uri="{BB962C8B-B14F-4D97-AF65-F5344CB8AC3E}">
        <p14:creationId xmlns:p14="http://schemas.microsoft.com/office/powerpoint/2010/main" val="335913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426607" y="1918877"/>
            <a:ext cx="7338786" cy="358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s-CO" sz="2400" dirty="0">
                <a:solidFill>
                  <a:srgbClr val="1969B5"/>
                </a:solidFill>
                <a:latin typeface="Arial" panose="020B0604020202020204" pitchFamily="34" charset="0"/>
                <a:cs typeface="Arial" panose="020B0604020202020204" pitchFamily="34" charset="0"/>
              </a:rPr>
              <a:t>Después de completar esta sesión, los </a:t>
            </a:r>
            <a:r>
              <a:rPr lang="es-CO" sz="2400" dirty="0">
                <a:solidFill>
                  <a:srgbClr val="0070C0"/>
                </a:solidFill>
                <a:latin typeface="Arial" panose="020B0604020202020204" pitchFamily="34" charset="0"/>
                <a:cs typeface="Arial" panose="020B0604020202020204" pitchFamily="34" charset="0"/>
              </a:rPr>
              <a:t>participantes</a:t>
            </a:r>
            <a:r>
              <a:rPr lang="es-CO" sz="2400" dirty="0">
                <a:solidFill>
                  <a:srgbClr val="1969B5"/>
                </a:solidFill>
                <a:latin typeface="Arial" panose="020B0604020202020204" pitchFamily="34" charset="0"/>
                <a:cs typeface="Arial" panose="020B0604020202020204" pitchFamily="34" charset="0"/>
              </a:rPr>
              <a:t> podrán:</a:t>
            </a:r>
          </a:p>
          <a:p>
            <a:endParaRPr lang="es-CO" sz="2400" dirty="0">
              <a:solidFill>
                <a:srgbClr val="1969B5"/>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CO" sz="2400" dirty="0">
                <a:solidFill>
                  <a:srgbClr val="1969B5"/>
                </a:solidFill>
                <a:latin typeface="Arial" panose="020B0604020202020204" pitchFamily="34" charset="0"/>
                <a:cs typeface="Arial" panose="020B0604020202020204" pitchFamily="34" charset="0"/>
              </a:rPr>
              <a:t>Realizar un adecuado monitoreo al paciente con terapia nutricional enteral</a:t>
            </a:r>
          </a:p>
          <a:p>
            <a:pPr marL="457200" indent="-457200">
              <a:buFont typeface="Arial" panose="020B0604020202020204" pitchFamily="34" charset="0"/>
              <a:buChar char="•"/>
            </a:pPr>
            <a:endParaRPr lang="es-CO" sz="2400" dirty="0">
              <a:solidFill>
                <a:srgbClr val="1969B5"/>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CO" sz="2400" dirty="0">
                <a:solidFill>
                  <a:srgbClr val="1969B5"/>
                </a:solidFill>
                <a:latin typeface="Arial" panose="020B0604020202020204" pitchFamily="34" charset="0"/>
                <a:cs typeface="Arial" panose="020B0604020202020204" pitchFamily="34" charset="0"/>
              </a:rPr>
              <a:t>Prevenir, identificar y manejar las complicaciones relacionadas con la nutrición enteral</a:t>
            </a:r>
          </a:p>
        </p:txBody>
      </p:sp>
      <p:sp>
        <p:nvSpPr>
          <p:cNvPr id="6" name="Title 5"/>
          <p:cNvSpPr>
            <a:spLocks noGrp="1"/>
          </p:cNvSpPr>
          <p:nvPr>
            <p:ph type="title"/>
          </p:nvPr>
        </p:nvSpPr>
        <p:spPr>
          <a:xfrm>
            <a:off x="838200" y="168910"/>
            <a:ext cx="10515600" cy="1325563"/>
          </a:xfrm>
        </p:spPr>
        <p:txBody>
          <a:bodyPr/>
          <a:lstStyle/>
          <a:p>
            <a:pPr algn="ctr"/>
            <a:r>
              <a:rPr lang="es-CO" sz="3200" b="1" dirty="0">
                <a:solidFill>
                  <a:srgbClr val="0070C0"/>
                </a:solidFill>
                <a:latin typeface="Arial" panose="020B0604020202020204" pitchFamily="34" charset="0"/>
                <a:cs typeface="Arial" panose="020B0604020202020204" pitchFamily="34" charset="0"/>
              </a:rPr>
              <a:t>Objetivo</a:t>
            </a:r>
            <a:r>
              <a:rPr lang="en-US" sz="3200" b="1" dirty="0">
                <a:solidFill>
                  <a:srgbClr val="0070C0"/>
                </a:solidFill>
                <a:latin typeface="Arial" panose="020B0604020202020204" pitchFamily="34" charset="0"/>
                <a:cs typeface="Arial" panose="020B0604020202020204" pitchFamily="34" charset="0"/>
              </a:rPr>
              <a:t>s</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cguffmedical.com/images/lightsafe2.jpg"/>
          <p:cNvPicPr>
            <a:picLocks noChangeAspect="1" noChangeArrowheads="1"/>
          </p:cNvPicPr>
          <p:nvPr/>
        </p:nvPicPr>
        <p:blipFill>
          <a:blip r:embed="rId2"/>
          <a:stretch>
            <a:fillRect/>
          </a:stretch>
        </p:blipFill>
        <p:spPr bwMode="auto">
          <a:xfrm>
            <a:off x="2901976" y="3320774"/>
            <a:ext cx="2578048" cy="2526487"/>
          </a:xfrm>
          <a:prstGeom prst="rect">
            <a:avLst/>
          </a:prstGeom>
          <a:noFill/>
          <a:ln>
            <a:noFill/>
          </a:ln>
        </p:spPr>
      </p:pic>
      <p:sp>
        <p:nvSpPr>
          <p:cNvPr id="5" name="TextBox 9"/>
          <p:cNvSpPr txBox="1"/>
          <p:nvPr/>
        </p:nvSpPr>
        <p:spPr>
          <a:xfrm>
            <a:off x="1981200" y="1447801"/>
            <a:ext cx="82296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Manejo de complicaciones no relacionadas con la fórmula</a:t>
            </a:r>
          </a:p>
        </p:txBody>
      </p:sp>
      <p:sp>
        <p:nvSpPr>
          <p:cNvPr id="6" name="Title 5"/>
          <p:cNvSpPr txBox="1">
            <a:spLocks/>
          </p:cNvSpPr>
          <p:nvPr/>
        </p:nvSpPr>
        <p:spPr>
          <a:xfrm>
            <a:off x="1623060" y="296555"/>
            <a:ext cx="8945880" cy="98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(GI)</a:t>
            </a:r>
          </a:p>
        </p:txBody>
      </p:sp>
      <p:sp>
        <p:nvSpPr>
          <p:cNvPr id="7" name="TextBox 7"/>
          <p:cNvSpPr txBox="1">
            <a:spLocks noChangeArrowheads="1"/>
          </p:cNvSpPr>
          <p:nvPr/>
        </p:nvSpPr>
        <p:spPr bwMode="auto">
          <a:xfrm>
            <a:off x="2514600" y="6041606"/>
            <a:ext cx="6370638" cy="246221"/>
          </a:xfrm>
          <a:prstGeom prst="rect">
            <a:avLst/>
          </a:prstGeom>
          <a:noFill/>
          <a:ln w="9525">
            <a:noFill/>
            <a:miter lim="800000"/>
            <a:headEnd/>
            <a:tailEnd/>
          </a:ln>
        </p:spPr>
        <p:txBody>
          <a:bodyPr wrap="square">
            <a:prstTxWarp prst="textNoShape">
              <a:avLst/>
            </a:prstTxWarp>
            <a:spAutoFit/>
          </a:bodyPr>
          <a:lstStyle/>
          <a:p>
            <a:r>
              <a:rPr lang="fr-FR"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McClave</a:t>
            </a:r>
            <a:r>
              <a:rPr lang="fr-FR"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SA, et al. </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JPEN J </a:t>
            </a:r>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Parenter</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Enteral</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2009;33:277-316.</a:t>
            </a:r>
            <a:r>
              <a:rPr lang="en-US" sz="1000" dirty="0">
                <a:solidFill>
                  <a:srgbClr val="595959"/>
                </a:solidFill>
                <a:latin typeface="Arial" panose="020B0604020202020204" pitchFamily="34" charset="0"/>
                <a:ea typeface="ＭＳ Ｐゴシック" charset="-128"/>
                <a:cs typeface="Arial" panose="020B0604020202020204" pitchFamily="34" charset="0"/>
              </a:rPr>
              <a:t> </a:t>
            </a:r>
            <a:endParaRPr lang="en-US" sz="1000" dirty="0">
              <a:solidFill>
                <a:srgbClr val="595959"/>
              </a:solidFill>
              <a:latin typeface="Arial" panose="020B0604020202020204" pitchFamily="34" charset="0"/>
              <a:cs typeface="Arial" panose="020B0604020202020204" pitchFamily="34" charset="0"/>
            </a:endParaRPr>
          </a:p>
        </p:txBody>
      </p:sp>
      <p:sp>
        <p:nvSpPr>
          <p:cNvPr id="8" name="TextBox 14"/>
          <p:cNvSpPr txBox="1"/>
          <p:nvPr/>
        </p:nvSpPr>
        <p:spPr>
          <a:xfrm>
            <a:off x="2514600" y="2011680"/>
            <a:ext cx="3352800" cy="1231106"/>
          </a:xfrm>
          <a:prstGeom prst="rect">
            <a:avLst/>
          </a:prstGeom>
          <a:noFill/>
        </p:spPr>
        <p:txBody>
          <a:bodyPr wrap="square" rtlCol="0">
            <a:spAutoFit/>
          </a:bodyPr>
          <a:lstStyle/>
          <a:p>
            <a:pPr>
              <a:spcAft>
                <a:spcPts val="1200"/>
              </a:spcAft>
            </a:pPr>
            <a:r>
              <a:rPr lang="es-CO" sz="2400" b="1" dirty="0">
                <a:solidFill>
                  <a:srgbClr val="185BA1"/>
                </a:solidFill>
                <a:latin typeface="Arial" panose="020B0604020202020204" pitchFamily="34" charset="0"/>
                <a:cs typeface="Arial" panose="020B0604020202020204" pitchFamily="34" charset="0"/>
              </a:rPr>
              <a:t>Etiología</a:t>
            </a:r>
          </a:p>
          <a:p>
            <a:pPr>
              <a:spcAft>
                <a:spcPts val="1200"/>
              </a:spcAft>
            </a:pPr>
            <a:r>
              <a:rPr lang="es-CO" sz="2000" dirty="0">
                <a:solidFill>
                  <a:srgbClr val="1969B5"/>
                </a:solidFill>
                <a:latin typeface="Arial" panose="020B0604020202020204" pitchFamily="34" charset="0"/>
                <a:ea typeface="ヒラギノ角ゴ Pro W3" charset="-128"/>
                <a:cs typeface="Arial" panose="020B0604020202020204" pitchFamily="34" charset="0"/>
              </a:rPr>
              <a:t>Atrofia gastrointestinal</a:t>
            </a:r>
            <a:br>
              <a:rPr lang="es-CO" sz="2000" dirty="0">
                <a:solidFill>
                  <a:srgbClr val="1969B5"/>
                </a:solidFill>
                <a:latin typeface="Arial" panose="020B0604020202020204" pitchFamily="34" charset="0"/>
                <a:ea typeface="ヒラギノ角ゴ Pro W3" charset="-128"/>
                <a:cs typeface="Arial" panose="020B0604020202020204" pitchFamily="34" charset="0"/>
              </a:rPr>
            </a:br>
            <a:r>
              <a:rPr lang="es-CO" sz="2000" dirty="0">
                <a:solidFill>
                  <a:srgbClr val="1969B5"/>
                </a:solidFill>
                <a:latin typeface="Arial" panose="020B0604020202020204" pitchFamily="34" charset="0"/>
                <a:ea typeface="ヒラギノ角ゴ Pro W3" charset="-128"/>
                <a:cs typeface="Arial" panose="020B0604020202020204" pitchFamily="34" charset="0"/>
              </a:rPr>
              <a:t>por desuso</a:t>
            </a:r>
            <a:endParaRPr lang="es-CO" sz="2000" dirty="0">
              <a:solidFill>
                <a:srgbClr val="1969B5"/>
              </a:solidFill>
              <a:latin typeface="Arial" panose="020B0604020202020204" pitchFamily="34" charset="0"/>
              <a:cs typeface="Arial" panose="020B0604020202020204" pitchFamily="34" charset="0"/>
            </a:endParaRPr>
          </a:p>
        </p:txBody>
      </p:sp>
      <p:sp>
        <p:nvSpPr>
          <p:cNvPr id="9" name="TextBox 15"/>
          <p:cNvSpPr txBox="1"/>
          <p:nvPr/>
        </p:nvSpPr>
        <p:spPr>
          <a:xfrm>
            <a:off x="6172200" y="2011681"/>
            <a:ext cx="4396740" cy="3184205"/>
          </a:xfrm>
          <a:prstGeom prst="rect">
            <a:avLst/>
          </a:prstGeom>
          <a:noFill/>
        </p:spPr>
        <p:txBody>
          <a:bodyPr wrap="square" rtlCol="0">
            <a:spAutoFit/>
          </a:bodyPr>
          <a:lstStyle/>
          <a:p>
            <a:pPr>
              <a:spcAft>
                <a:spcPts val="1200"/>
              </a:spcAft>
            </a:pPr>
            <a:r>
              <a:rPr lang="es-CO" sz="2400" b="1" dirty="0">
                <a:solidFill>
                  <a:srgbClr val="185BA1"/>
                </a:solidFill>
                <a:latin typeface="Arial" panose="020B0604020202020204" pitchFamily="34" charset="0"/>
                <a:cs typeface="Arial" panose="020B0604020202020204" pitchFamily="34" charset="0"/>
              </a:rPr>
              <a:t>Manejo</a:t>
            </a:r>
          </a:p>
          <a:p>
            <a:pPr marL="270000" indent="-187200">
              <a:lnSpc>
                <a:spcPts val="2900"/>
              </a:lnSpc>
              <a:buFont typeface="Arial"/>
              <a:buChar char="•"/>
            </a:pPr>
            <a:r>
              <a:rPr lang="es-CO" sz="2000" dirty="0">
                <a:solidFill>
                  <a:srgbClr val="1969B5"/>
                </a:solidFill>
                <a:latin typeface="Arial" panose="020B0604020202020204" pitchFamily="34" charset="0"/>
                <a:cs typeface="Arial" panose="020B0604020202020204" pitchFamily="34" charset="0"/>
              </a:rPr>
              <a:t>Descartar la infección por</a:t>
            </a:r>
            <a:br>
              <a:rPr lang="es-CO" sz="2000" dirty="0">
                <a:solidFill>
                  <a:srgbClr val="1969B5"/>
                </a:solidFill>
                <a:latin typeface="Arial" panose="020B0604020202020204" pitchFamily="34" charset="0"/>
                <a:cs typeface="Arial" panose="020B0604020202020204" pitchFamily="34" charset="0"/>
              </a:rPr>
            </a:br>
            <a:r>
              <a:rPr lang="es-CO" sz="2000" i="1" dirty="0">
                <a:solidFill>
                  <a:srgbClr val="1969B5"/>
                </a:solidFill>
                <a:latin typeface="Arial" panose="020B0604020202020204" pitchFamily="34" charset="0"/>
                <a:cs typeface="Arial" panose="020B0604020202020204" pitchFamily="34" charset="0"/>
              </a:rPr>
              <a:t>C. </a:t>
            </a:r>
            <a:r>
              <a:rPr lang="es-CO" sz="2000" i="1" dirty="0" err="1">
                <a:solidFill>
                  <a:srgbClr val="1969B5"/>
                </a:solidFill>
                <a:latin typeface="Arial" panose="020B0604020202020204" pitchFamily="34" charset="0"/>
                <a:cs typeface="Arial" panose="020B0604020202020204" pitchFamily="34" charset="0"/>
              </a:rPr>
              <a:t>difficile</a:t>
            </a:r>
            <a:r>
              <a:rPr lang="es-CO" sz="2000" i="1" dirty="0">
                <a:solidFill>
                  <a:srgbClr val="1969B5"/>
                </a:solidFill>
                <a:latin typeface="Arial" panose="020B0604020202020204" pitchFamily="34" charset="0"/>
                <a:cs typeface="Arial" panose="020B0604020202020204" pitchFamily="34" charset="0"/>
              </a:rPr>
              <a:t>, </a:t>
            </a:r>
            <a:r>
              <a:rPr lang="es-CO" sz="2000" dirty="0">
                <a:solidFill>
                  <a:srgbClr val="1969B5"/>
                </a:solidFill>
                <a:latin typeface="Arial" panose="020B0604020202020204" pitchFamily="34" charset="0"/>
                <a:cs typeface="Arial" panose="020B0604020202020204" pitchFamily="34" charset="0"/>
              </a:rPr>
              <a:t>tratar la diarrea</a:t>
            </a:r>
          </a:p>
          <a:p>
            <a:pPr marL="270000" indent="-187200">
              <a:lnSpc>
                <a:spcPts val="2900"/>
              </a:lnSpc>
              <a:buFont typeface="Arial"/>
              <a:buChar char="•"/>
            </a:pPr>
            <a:r>
              <a:rPr lang="es-CO" sz="2000" dirty="0">
                <a:solidFill>
                  <a:srgbClr val="1969B5"/>
                </a:solidFill>
                <a:latin typeface="Arial" panose="020B0604020202020204" pitchFamily="34" charset="0"/>
                <a:cs typeface="Arial" panose="020B0604020202020204" pitchFamily="34" charset="0"/>
              </a:rPr>
              <a:t>Continuar con alimentación enteral</a:t>
            </a:r>
          </a:p>
          <a:p>
            <a:pPr marL="270000" indent="-187200">
              <a:lnSpc>
                <a:spcPts val="2900"/>
              </a:lnSpc>
              <a:buFont typeface="Arial"/>
              <a:buChar char="•"/>
            </a:pPr>
            <a:r>
              <a:rPr lang="es-CO" sz="2000" dirty="0">
                <a:solidFill>
                  <a:srgbClr val="1969B5"/>
                </a:solidFill>
                <a:latin typeface="Arial" panose="020B0604020202020204" pitchFamily="34" charset="0"/>
                <a:cs typeface="Arial" panose="020B0604020202020204" pitchFamily="34" charset="0"/>
              </a:rPr>
              <a:t>Considerar una fórmula enriquecida con fibra soluble</a:t>
            </a:r>
          </a:p>
          <a:p>
            <a:pPr marL="270000" indent="-187200">
              <a:lnSpc>
                <a:spcPts val="2900"/>
              </a:lnSpc>
              <a:buFont typeface="Arial"/>
              <a:buChar char="•"/>
            </a:pPr>
            <a:r>
              <a:rPr lang="es-CO" sz="2000" dirty="0">
                <a:solidFill>
                  <a:srgbClr val="1969B5"/>
                </a:solidFill>
                <a:latin typeface="Arial" panose="020B0604020202020204" pitchFamily="34" charset="0"/>
                <a:cs typeface="Arial" panose="020B0604020202020204" pitchFamily="34" charset="0"/>
              </a:rPr>
              <a:t>Considerar la nutrición mixta con nutrición parental según necesidad</a:t>
            </a:r>
          </a:p>
        </p:txBody>
      </p:sp>
    </p:spTree>
    <p:extLst>
      <p:ext uri="{BB962C8B-B14F-4D97-AF65-F5344CB8AC3E}">
        <p14:creationId xmlns:p14="http://schemas.microsoft.com/office/powerpoint/2010/main" val="2910272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60" y="2255520"/>
            <a:ext cx="7827169" cy="3276600"/>
          </a:xfrm>
        </p:spPr>
        <p:txBody>
          <a:bodyPr/>
          <a:lstStyle/>
          <a:p>
            <a:pPr marL="0" indent="345600">
              <a:spcAft>
                <a:spcPts val="1200"/>
              </a:spcAft>
              <a:buSzPct val="125000"/>
              <a:buFontTx/>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Malabsorción de los componentes de la fórmula</a:t>
            </a:r>
          </a:p>
          <a:p>
            <a:pPr marL="0" indent="345600">
              <a:spcAft>
                <a:spcPts val="1200"/>
              </a:spcAft>
              <a:buSzPct val="125000"/>
              <a:buFontTx/>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Grasas, proteína intacta, lactosa</a:t>
            </a:r>
          </a:p>
          <a:p>
            <a:pPr marL="0" indent="345600">
              <a:spcAft>
                <a:spcPts val="1200"/>
              </a:spcAft>
              <a:buSzPct val="125000"/>
              <a:buFontTx/>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Fórmulas hiperosmolares</a:t>
            </a:r>
          </a:p>
          <a:p>
            <a:pPr marL="0" indent="345600">
              <a:spcAft>
                <a:spcPts val="1200"/>
              </a:spcAft>
              <a:buSzPct val="125000"/>
              <a:buFontTx/>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Aporte rápido de la fórmula</a:t>
            </a:r>
          </a:p>
          <a:p>
            <a:pPr marL="0" indent="345600">
              <a:spcAft>
                <a:spcPts val="1200"/>
              </a:spcAft>
              <a:buSzPct val="125000"/>
              <a:buFontTx/>
              <a:buChar char="•"/>
            </a:pPr>
            <a:r>
              <a:rPr lang="es-CO" sz="2400" dirty="0">
                <a:solidFill>
                  <a:srgbClr val="1969B5"/>
                </a:solidFill>
                <a:latin typeface="Arial" panose="020B0604020202020204" pitchFamily="34" charset="0"/>
                <a:ea typeface="ヒラギノ角ゴ Pro W3" charset="-128"/>
                <a:cs typeface="Arial" panose="020B0604020202020204" pitchFamily="34" charset="0"/>
              </a:rPr>
              <a:t>Contaminación microbiológica</a:t>
            </a:r>
          </a:p>
        </p:txBody>
      </p:sp>
      <p:pic>
        <p:nvPicPr>
          <p:cNvPr id="19461" name="Picture 5" descr="C:\Users\sheila\AppData\Local\Microsoft\Windows\Temporary Internet Files\Content.IE5\00OXUVKF\104471411[1].jpg"/>
          <p:cNvPicPr>
            <a:picLocks noChangeAspect="1" noChangeArrowheads="1"/>
          </p:cNvPicPr>
          <p:nvPr/>
        </p:nvPicPr>
        <p:blipFill>
          <a:blip r:embed="rId3"/>
          <a:srcRect l="32800" t="50400" r="27200" b="19200"/>
          <a:stretch>
            <a:fillRect/>
          </a:stretch>
        </p:blipFill>
        <p:spPr bwMode="auto">
          <a:xfrm>
            <a:off x="7452361" y="2788920"/>
            <a:ext cx="2631811" cy="2667000"/>
          </a:xfrm>
          <a:prstGeom prst="rect">
            <a:avLst/>
          </a:prstGeom>
          <a:noFill/>
          <a:ln w="9525">
            <a:noFill/>
            <a:miter lim="800000"/>
            <a:headEnd/>
            <a:tailEnd/>
          </a:ln>
        </p:spPr>
      </p:pic>
      <p:sp>
        <p:nvSpPr>
          <p:cNvPr id="7" name="TextBox 6"/>
          <p:cNvSpPr txBox="1"/>
          <p:nvPr/>
        </p:nvSpPr>
        <p:spPr>
          <a:xfrm>
            <a:off x="2194560" y="1493521"/>
            <a:ext cx="8839200" cy="461665"/>
          </a:xfrm>
          <a:prstGeom prst="rect">
            <a:avLst/>
          </a:prstGeom>
          <a:noFill/>
        </p:spPr>
        <p:txBody>
          <a:bodyPr wrap="square" rtlCol="0">
            <a:spAutoFit/>
          </a:bodyPr>
          <a:lstStyle/>
          <a:p>
            <a:r>
              <a:rPr lang="es-CO" sz="2400" b="1" dirty="0">
                <a:solidFill>
                  <a:srgbClr val="1969B5"/>
                </a:solidFill>
                <a:latin typeface="Arial" panose="020B0604020202020204" pitchFamily="34" charset="0"/>
                <a:cs typeface="Arial" panose="020B0604020202020204" pitchFamily="34" charset="0"/>
              </a:rPr>
              <a:t>Manejo de complicaciones relacionadas con la fórmula</a:t>
            </a:r>
          </a:p>
        </p:txBody>
      </p:sp>
      <p:sp>
        <p:nvSpPr>
          <p:cNvPr id="8" name="Title 5"/>
          <p:cNvSpPr>
            <a:spLocks noGrp="1"/>
          </p:cNvSpPr>
          <p:nvPr>
            <p:ph type="title"/>
          </p:nvPr>
        </p:nvSpPr>
        <p:spPr>
          <a:xfrm>
            <a:off x="2026920" y="289561"/>
            <a:ext cx="8153400"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a:t>
            </a:r>
            <a:r>
              <a:rPr lang="en-US" sz="3200" b="1" dirty="0">
                <a:solidFill>
                  <a:srgbClr val="0070C0"/>
                </a:solidFill>
                <a:latin typeface="Arial" panose="020B0604020202020204" pitchFamily="34" charset="0"/>
                <a:cs typeface="Arial" panose="020B0604020202020204" pitchFamily="34" charset="0"/>
              </a:rPr>
              <a:t>(GI)</a:t>
            </a:r>
            <a:endParaRPr lang="en-US" sz="3200" b="1" dirty="0">
              <a:latin typeface="Arial" panose="020B0604020202020204" pitchFamily="34" charset="0"/>
              <a:cs typeface="Arial" panose="020B0604020202020204" pitchFamily="34" charset="0"/>
            </a:endParaRPr>
          </a:p>
        </p:txBody>
      </p:sp>
      <p:sp>
        <p:nvSpPr>
          <p:cNvPr id="9" name="TextBox 3"/>
          <p:cNvSpPr txBox="1">
            <a:spLocks noChangeArrowheads="1"/>
          </p:cNvSpPr>
          <p:nvPr/>
        </p:nvSpPr>
        <p:spPr bwMode="auto">
          <a:xfrm>
            <a:off x="2026920" y="5735404"/>
            <a:ext cx="7585839" cy="507831"/>
          </a:xfrm>
          <a:prstGeom prst="rect">
            <a:avLst/>
          </a:prstGeom>
          <a:noFill/>
          <a:ln w="9525">
            <a:noFill/>
            <a:miter lim="800000"/>
            <a:headEnd/>
            <a:tailEnd/>
          </a:ln>
        </p:spPr>
        <p:txBody>
          <a:bodyPr wrap="square">
            <a:prstTxWarp prst="textNoShape">
              <a:avLst/>
            </a:prstTxWarp>
            <a:spAutoFit/>
          </a:bodyPr>
          <a:lstStyle/>
          <a:p>
            <a:pPr>
              <a:lnSpc>
                <a:spcPct val="90000"/>
              </a:lnSpc>
            </a:pPr>
            <a:r>
              <a:rPr lang="fr-FR" sz="1000" i="1" dirty="0">
                <a:solidFill>
                  <a:schemeClr val="accent1">
                    <a:lumMod val="75000"/>
                  </a:schemeClr>
                </a:solidFill>
                <a:latin typeface="Arial" panose="020B0604020202020204" pitchFamily="34" charset="0"/>
                <a:ea typeface="ヒラギノ角ゴ Pro W3"/>
                <a:cs typeface="Arial" panose="020B0604020202020204" pitchFamily="34" charset="0"/>
              </a:rPr>
              <a:t>Rollins CJ. </a:t>
            </a:r>
            <a:r>
              <a:rPr lang="en-US" sz="1000" i="1" dirty="0">
                <a:solidFill>
                  <a:schemeClr val="accent1">
                    <a:lumMod val="75000"/>
                  </a:schemeClr>
                </a:solidFill>
                <a:latin typeface="Arial" panose="020B0604020202020204" pitchFamily="34" charset="0"/>
                <a:ea typeface="ヒラギノ角ゴ Pro W3"/>
                <a:cs typeface="Arial" panose="020B0604020202020204" pitchFamily="34" charset="0"/>
              </a:rPr>
              <a:t>The A.S.P.E.N. Nutrition Support Core Curriculum; 2007:341-359.</a:t>
            </a:r>
          </a:p>
          <a:p>
            <a:pPr>
              <a:lnSpc>
                <a:spcPct val="90000"/>
              </a:lnSpc>
            </a:pPr>
            <a:r>
              <a:rPr lang="en-US" sz="1000" i="1" dirty="0">
                <a:solidFill>
                  <a:schemeClr val="accent1">
                    <a:lumMod val="75000"/>
                  </a:schemeClr>
                </a:solidFill>
                <a:latin typeface="Arial" panose="020B0604020202020204" pitchFamily="34" charset="0"/>
                <a:ea typeface="MS PGothic" pitchFamily="34" charset="-128"/>
                <a:cs typeface="Arial" panose="020B0604020202020204" pitchFamily="34" charset="0"/>
              </a:rPr>
              <a:t>American Gastroenterological Association. </a:t>
            </a:r>
            <a:r>
              <a:rPr lang="es-ES_tradnl" sz="1000" i="1" dirty="0" err="1">
                <a:solidFill>
                  <a:schemeClr val="accent1">
                    <a:lumMod val="75000"/>
                  </a:schemeClr>
                </a:solidFill>
                <a:latin typeface="Arial" panose="020B0604020202020204" pitchFamily="34" charset="0"/>
                <a:ea typeface="MS PGothic" pitchFamily="34" charset="-128"/>
                <a:cs typeface="Arial" panose="020B0604020202020204" pitchFamily="34" charset="0"/>
              </a:rPr>
              <a:t>Gastroenterology</a:t>
            </a:r>
            <a:r>
              <a:rPr lang="es-ES_tradnl" sz="1000" i="1" dirty="0">
                <a:solidFill>
                  <a:schemeClr val="accent1">
                    <a:lumMod val="75000"/>
                  </a:schemeClr>
                </a:solidFill>
                <a:latin typeface="Arial" panose="020B0604020202020204" pitchFamily="34" charset="0"/>
                <a:ea typeface="MS PGothic" pitchFamily="34" charset="-128"/>
                <a:cs typeface="Arial" panose="020B0604020202020204" pitchFamily="34" charset="0"/>
              </a:rPr>
              <a:t> 1995;108:1280-1281.</a:t>
            </a:r>
            <a:r>
              <a:rPr lang="en-US" sz="1000" i="1" dirty="0">
                <a:solidFill>
                  <a:schemeClr val="accent1">
                    <a:lumMod val="75000"/>
                  </a:schemeClr>
                </a:solidFill>
                <a:latin typeface="Arial" panose="020B0604020202020204" pitchFamily="34" charset="0"/>
                <a:ea typeface="MS PGothic" pitchFamily="34" charset="-128"/>
                <a:cs typeface="Arial" panose="020B0604020202020204" pitchFamily="34" charset="0"/>
              </a:rPr>
              <a:t> </a:t>
            </a:r>
            <a:endParaRPr lang="en-US" sz="1000" i="1" dirty="0">
              <a:solidFill>
                <a:schemeClr val="accent1">
                  <a:lumMod val="75000"/>
                </a:schemeClr>
              </a:solidFill>
              <a:latin typeface="Arial" panose="020B0604020202020204" pitchFamily="34" charset="0"/>
              <a:ea typeface="ヒラギノ角ゴ Pro W3"/>
              <a:cs typeface="Arial" panose="020B0604020202020204" pitchFamily="34" charset="0"/>
            </a:endParaRPr>
          </a:p>
          <a:p>
            <a:pPr>
              <a:lnSpc>
                <a:spcPct val="90000"/>
              </a:lnSpc>
            </a:pPr>
            <a:endParaRPr lang="en-US" sz="1000" dirty="0">
              <a:solidFill>
                <a:srgbClr val="595959"/>
              </a:solidFill>
              <a:ea typeface="ヒラギノ角ゴ Pro W3"/>
              <a:cs typeface="ヒラギノ角ゴ Pro W3"/>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p:nvPr/>
        </p:nvSpPr>
        <p:spPr>
          <a:xfrm>
            <a:off x="2133600" y="1848427"/>
            <a:ext cx="7924800" cy="461665"/>
          </a:xfrm>
          <a:prstGeom prst="rect">
            <a:avLst/>
          </a:prstGeom>
          <a:noFill/>
        </p:spPr>
        <p:txBody>
          <a:bodyPr wrap="square" rtlCol="0">
            <a:spAutoFit/>
          </a:bodyPr>
          <a:lstStyle/>
          <a:p>
            <a:pPr algn="ctr"/>
            <a:r>
              <a:rPr lang="es-CO" sz="2400" dirty="0">
                <a:solidFill>
                  <a:srgbClr val="1969B5"/>
                </a:solidFill>
                <a:latin typeface="Arial" panose="020B0604020202020204" pitchFamily="34" charset="0"/>
                <a:cs typeface="Arial" panose="020B0604020202020204" pitchFamily="34" charset="0"/>
              </a:rPr>
              <a:t>Manejo de complicaciones relacionadas con la fórmula</a:t>
            </a:r>
          </a:p>
        </p:txBody>
      </p:sp>
      <p:sp>
        <p:nvSpPr>
          <p:cNvPr id="5" name="Title 5"/>
          <p:cNvSpPr txBox="1">
            <a:spLocks/>
          </p:cNvSpPr>
          <p:nvPr/>
        </p:nvSpPr>
        <p:spPr>
          <a:xfrm>
            <a:off x="1920240" y="320041"/>
            <a:ext cx="8351838"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a:t>
            </a:r>
            <a:r>
              <a:rPr lang="en-US" sz="3200" b="1" dirty="0">
                <a:solidFill>
                  <a:srgbClr val="0070C0"/>
                </a:solidFill>
                <a:latin typeface="Arial" panose="020B0604020202020204" pitchFamily="34" charset="0"/>
                <a:cs typeface="Arial" panose="020B0604020202020204" pitchFamily="34" charset="0"/>
              </a:rPr>
              <a:t>(GI)</a:t>
            </a:r>
          </a:p>
        </p:txBody>
      </p:sp>
      <p:sp>
        <p:nvSpPr>
          <p:cNvPr id="6" name="TextBox 12"/>
          <p:cNvSpPr txBox="1"/>
          <p:nvPr/>
        </p:nvSpPr>
        <p:spPr>
          <a:xfrm>
            <a:off x="2552700" y="2757772"/>
            <a:ext cx="3108642" cy="2800767"/>
          </a:xfrm>
          <a:prstGeom prst="rect">
            <a:avLst/>
          </a:prstGeom>
          <a:noFill/>
        </p:spPr>
        <p:txBody>
          <a:bodyPr wrap="square" rtlCol="0">
            <a:spAutoFit/>
          </a:bodyPr>
          <a:lstStyle/>
          <a:p>
            <a:pPr>
              <a:spcAft>
                <a:spcPts val="1200"/>
              </a:spcAft>
            </a:pPr>
            <a:r>
              <a:rPr lang="es-CO" sz="2400" b="1" dirty="0">
                <a:solidFill>
                  <a:srgbClr val="185BA1"/>
                </a:solidFill>
                <a:latin typeface="Arial" panose="020B0604020202020204" pitchFamily="34" charset="0"/>
                <a:cs typeface="Arial" panose="020B0604020202020204" pitchFamily="34" charset="0"/>
              </a:rPr>
              <a:t>Etiología</a:t>
            </a:r>
          </a:p>
          <a:p>
            <a:pPr marL="255600" indent="-255600">
              <a:spcAft>
                <a:spcPts val="2400"/>
              </a:spcAft>
              <a:buSzPct val="125000"/>
              <a:buFont typeface="Arial"/>
              <a:buChar char="•"/>
            </a:pPr>
            <a:r>
              <a:rPr lang="es-CO" sz="2200" dirty="0">
                <a:solidFill>
                  <a:srgbClr val="1969B5"/>
                </a:solidFill>
                <a:latin typeface="Arial" panose="020B0604020202020204" pitchFamily="34" charset="0"/>
                <a:ea typeface="ヒラギノ角ゴ Pro W3" charset="-128"/>
                <a:cs typeface="Arial" panose="020B0604020202020204" pitchFamily="34" charset="0"/>
              </a:rPr>
              <a:t>Malabsorción</a:t>
            </a:r>
            <a:br>
              <a:rPr lang="es-CO" sz="2200" dirty="0">
                <a:solidFill>
                  <a:srgbClr val="1969B5"/>
                </a:solidFill>
                <a:latin typeface="Arial" panose="020B0604020202020204" pitchFamily="34" charset="0"/>
                <a:ea typeface="ヒラギノ角ゴ Pro W3" charset="-128"/>
                <a:cs typeface="Arial" panose="020B0604020202020204" pitchFamily="34" charset="0"/>
              </a:rPr>
            </a:br>
            <a:r>
              <a:rPr lang="es-CO" sz="2200" dirty="0">
                <a:solidFill>
                  <a:srgbClr val="1969B5"/>
                </a:solidFill>
                <a:latin typeface="Arial" panose="020B0604020202020204" pitchFamily="34" charset="0"/>
                <a:ea typeface="ヒラギノ角ゴ Pro W3" charset="-128"/>
                <a:cs typeface="Arial" panose="020B0604020202020204" pitchFamily="34" charset="0"/>
              </a:rPr>
              <a:t>de los componentes de la fórmula</a:t>
            </a:r>
          </a:p>
          <a:p>
            <a:pPr marL="346075" indent="-346075">
              <a:lnSpc>
                <a:spcPct val="50000"/>
              </a:lnSpc>
              <a:spcAft>
                <a:spcPts val="2400"/>
              </a:spcAft>
              <a:buSzPct val="125000"/>
              <a:buFont typeface="Arial"/>
              <a:buChar char="•"/>
            </a:pPr>
            <a:endParaRPr lang="en-US" sz="2400" dirty="0">
              <a:solidFill>
                <a:srgbClr val="595959"/>
              </a:solidFill>
              <a:latin typeface="Arial" panose="020B0604020202020204" pitchFamily="34" charset="0"/>
              <a:ea typeface="ヒラギノ角ゴ Pro W3" charset="-128"/>
              <a:cs typeface="Arial" panose="020B0604020202020204" pitchFamily="34" charset="0"/>
            </a:endParaRPr>
          </a:p>
          <a:p>
            <a:pPr marL="346075" indent="-346075">
              <a:spcAft>
                <a:spcPts val="6600"/>
              </a:spcAft>
              <a:buSzPct val="125000"/>
              <a:buFont typeface="Arial"/>
              <a:buChar char="•"/>
            </a:pPr>
            <a:endParaRPr lang="en-US" sz="2400" dirty="0">
              <a:solidFill>
                <a:srgbClr val="595959"/>
              </a:solidFill>
              <a:latin typeface="Arial" panose="020B0604020202020204" pitchFamily="34" charset="0"/>
              <a:ea typeface="ヒラギノ角ゴ Pro W3" charset="-128"/>
              <a:cs typeface="Arial" panose="020B0604020202020204" pitchFamily="34" charset="0"/>
            </a:endParaRPr>
          </a:p>
        </p:txBody>
      </p:sp>
      <p:sp>
        <p:nvSpPr>
          <p:cNvPr id="7" name="TextBox 13"/>
          <p:cNvSpPr txBox="1"/>
          <p:nvPr/>
        </p:nvSpPr>
        <p:spPr>
          <a:xfrm>
            <a:off x="6248717" y="2757772"/>
            <a:ext cx="4566427" cy="1708160"/>
          </a:xfrm>
          <a:prstGeom prst="rect">
            <a:avLst/>
          </a:prstGeom>
          <a:noFill/>
        </p:spPr>
        <p:txBody>
          <a:bodyPr wrap="square" rtlCol="0">
            <a:spAutoFit/>
          </a:bodyPr>
          <a:lstStyle/>
          <a:p>
            <a:pPr>
              <a:spcAft>
                <a:spcPts val="1200"/>
              </a:spcAft>
            </a:pPr>
            <a:r>
              <a:rPr lang="es-CO" sz="2400" b="1" dirty="0">
                <a:solidFill>
                  <a:srgbClr val="185BA1"/>
                </a:solidFill>
                <a:latin typeface="Arial" panose="020B0604020202020204" pitchFamily="34" charset="0"/>
                <a:cs typeface="Arial" panose="020B0604020202020204" pitchFamily="34" charset="0"/>
              </a:rPr>
              <a:t>Manejo</a:t>
            </a:r>
          </a:p>
          <a:p>
            <a:pPr marL="341313" indent="-252000">
              <a:spcAft>
                <a:spcPts val="600"/>
              </a:spcAft>
              <a:buSzPct val="125000"/>
              <a:buFont typeface="Arial"/>
              <a:buChar char="•"/>
            </a:pPr>
            <a:r>
              <a:rPr lang="es-CO" sz="2200" dirty="0">
                <a:solidFill>
                  <a:srgbClr val="1969B5"/>
                </a:solidFill>
                <a:latin typeface="Arial" panose="020B0604020202020204" pitchFamily="34" charset="0"/>
                <a:ea typeface="ヒラギノ角ゴ Pro W3" charset="-128"/>
                <a:cs typeface="Arial" panose="020B0604020202020204" pitchFamily="34" charset="0"/>
              </a:rPr>
              <a:t>Considerar fórmulas diseñadas para mejorar la tolerancia</a:t>
            </a:r>
          </a:p>
          <a:p>
            <a:pPr marL="341313" indent="-252000">
              <a:spcAft>
                <a:spcPts val="600"/>
              </a:spcAft>
              <a:buSzPct val="125000"/>
              <a:buFont typeface="Arial"/>
              <a:buChar char="•"/>
            </a:pPr>
            <a:r>
              <a:rPr lang="es-CO" sz="2200" dirty="0">
                <a:solidFill>
                  <a:srgbClr val="1969B5"/>
                </a:solidFill>
                <a:latin typeface="Arial" panose="020B0604020202020204" pitchFamily="34" charset="0"/>
                <a:ea typeface="ヒラギノ角ゴ Pro W3" charset="-128"/>
                <a:cs typeface="Arial" panose="020B0604020202020204" pitchFamily="34" charset="0"/>
              </a:rPr>
              <a:t>Evitar la lactosa</a:t>
            </a:r>
          </a:p>
        </p:txBody>
      </p:sp>
      <p:sp>
        <p:nvSpPr>
          <p:cNvPr id="8" name="Rectangle 4"/>
          <p:cNvSpPr>
            <a:spLocks noChangeArrowheads="1"/>
          </p:cNvSpPr>
          <p:nvPr/>
        </p:nvSpPr>
        <p:spPr bwMode="auto">
          <a:xfrm>
            <a:off x="2300452" y="5435265"/>
            <a:ext cx="7086600" cy="553998"/>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American Gastroenterological Association. Gastroenterology 1995;108:1280-1281. </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Bankhead R, et al. JPEN J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Parenter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Enteral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2009;33:122-167. </a:t>
            </a:r>
            <a:r>
              <a:rPr lang="en-US" sz="1000" dirty="0">
                <a:solidFill>
                  <a:srgbClr val="595959"/>
                </a:solidFill>
                <a:latin typeface="Arial" panose="020B0604020202020204" pitchFamily="34" charset="0"/>
                <a:ea typeface="ＭＳ Ｐゴシック" charset="-128"/>
                <a:cs typeface="Arial" panose="020B0604020202020204" pitchFamily="34" charset="0"/>
              </a:rPr>
              <a:t> </a:t>
            </a:r>
          </a:p>
          <a:p>
            <a:endParaRPr lang="en-US" sz="1000" dirty="0">
              <a:solidFill>
                <a:srgbClr val="595959"/>
              </a:solidFill>
              <a:latin typeface="Arial" panose="020B0604020202020204" pitchFamily="34" charset="0"/>
              <a:ea typeface="ＭＳ Ｐゴシック" charset="-128"/>
              <a:cs typeface="Arial" panose="020B0604020202020204" pitchFamily="34" charset="0"/>
            </a:endParaRPr>
          </a:p>
        </p:txBody>
      </p:sp>
    </p:spTree>
    <p:extLst>
      <p:ext uri="{BB962C8B-B14F-4D97-AF65-F5344CB8AC3E}">
        <p14:creationId xmlns:p14="http://schemas.microsoft.com/office/powerpoint/2010/main" val="1946848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86781" y="1421475"/>
            <a:ext cx="7818437" cy="461665"/>
          </a:xfrm>
          <a:prstGeom prst="rect">
            <a:avLst/>
          </a:prstGeom>
          <a:noFill/>
        </p:spPr>
        <p:txBody>
          <a:bodyPr wrap="square" rtlCol="0">
            <a:spAutoFit/>
          </a:bodyPr>
          <a:lstStyle/>
          <a:p>
            <a:pPr algn="ctr"/>
            <a:r>
              <a:rPr lang="es-CO" sz="2400" dirty="0">
                <a:solidFill>
                  <a:srgbClr val="1969B5"/>
                </a:solidFill>
                <a:latin typeface="Arial" panose="020B0604020202020204" pitchFamily="34" charset="0"/>
                <a:cs typeface="Arial" panose="020B0604020202020204" pitchFamily="34" charset="0"/>
              </a:rPr>
              <a:t>Manejo de complicaciones relacionadas con la fórmula</a:t>
            </a:r>
          </a:p>
        </p:txBody>
      </p:sp>
      <p:sp>
        <p:nvSpPr>
          <p:cNvPr id="6" name="Title 5"/>
          <p:cNvSpPr>
            <a:spLocks noGrp="1"/>
          </p:cNvSpPr>
          <p:nvPr>
            <p:ph type="title"/>
          </p:nvPr>
        </p:nvSpPr>
        <p:spPr>
          <a:xfrm>
            <a:off x="2019300" y="317340"/>
            <a:ext cx="8153400"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a:t>
            </a:r>
            <a:r>
              <a:rPr lang="en-US" sz="3200" b="1" dirty="0">
                <a:solidFill>
                  <a:srgbClr val="0070C0"/>
                </a:solidFill>
                <a:latin typeface="Arial" panose="020B0604020202020204" pitchFamily="34" charset="0"/>
                <a:cs typeface="Arial" panose="020B0604020202020204" pitchFamily="34" charset="0"/>
              </a:rPr>
              <a:t>(GI)</a:t>
            </a:r>
          </a:p>
        </p:txBody>
      </p:sp>
      <p:sp>
        <p:nvSpPr>
          <p:cNvPr id="8" name="Rectangle 6"/>
          <p:cNvSpPr>
            <a:spLocks noChangeArrowheads="1"/>
          </p:cNvSpPr>
          <p:nvPr/>
        </p:nvSpPr>
        <p:spPr bwMode="auto">
          <a:xfrm>
            <a:off x="2320523" y="5577600"/>
            <a:ext cx="6629400" cy="246221"/>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Bankhead R, et al. JPEN J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Parenter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Enteral</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2009;33:122-167. </a:t>
            </a:r>
            <a:r>
              <a:rPr lang="en-US" sz="1000" dirty="0">
                <a:solidFill>
                  <a:srgbClr val="595959"/>
                </a:solidFill>
                <a:latin typeface="Arial" panose="020B0604020202020204" pitchFamily="34" charset="0"/>
                <a:ea typeface="ＭＳ Ｐゴシック" charset="-128"/>
                <a:cs typeface="Arial" panose="020B0604020202020204" pitchFamily="34" charset="0"/>
              </a:rPr>
              <a:t> </a:t>
            </a:r>
          </a:p>
        </p:txBody>
      </p:sp>
      <p:sp>
        <p:nvSpPr>
          <p:cNvPr id="7" name="TextBox 6"/>
          <p:cNvSpPr txBox="1"/>
          <p:nvPr/>
        </p:nvSpPr>
        <p:spPr>
          <a:xfrm>
            <a:off x="2577654" y="2683093"/>
            <a:ext cx="3276600" cy="1785104"/>
          </a:xfrm>
          <a:prstGeom prst="rect">
            <a:avLst/>
          </a:prstGeom>
          <a:noFill/>
        </p:spPr>
        <p:txBody>
          <a:bodyPr wrap="square" rtlCol="0">
            <a:spAutoFit/>
          </a:bodyPr>
          <a:lstStyle/>
          <a:p>
            <a:pPr marL="270000" indent="-187200">
              <a:buFont typeface="Arial"/>
              <a:buChar char="•"/>
            </a:pPr>
            <a:r>
              <a:rPr lang="es-CO" sz="2200" dirty="0">
                <a:solidFill>
                  <a:srgbClr val="1969B5"/>
                </a:solidFill>
                <a:latin typeface="Arial" panose="020B0604020202020204" pitchFamily="34" charset="0"/>
                <a:cs typeface="Arial" panose="020B0604020202020204" pitchFamily="34" charset="0"/>
              </a:rPr>
              <a:t>Fórmulas hiperosmolares</a:t>
            </a:r>
          </a:p>
          <a:p>
            <a:pPr marL="270000" indent="-187200">
              <a:buFont typeface="Arial"/>
              <a:buChar char="•"/>
            </a:pPr>
            <a:endParaRPr lang="es-CO" sz="2200" dirty="0">
              <a:solidFill>
                <a:srgbClr val="1969B5"/>
              </a:solidFill>
              <a:latin typeface="Arial" panose="020B0604020202020204" pitchFamily="34" charset="0"/>
              <a:cs typeface="Arial" panose="020B0604020202020204" pitchFamily="34" charset="0"/>
            </a:endParaRPr>
          </a:p>
          <a:p>
            <a:pPr marL="270000" indent="-187200">
              <a:buFont typeface="Arial"/>
              <a:buChar char="•"/>
            </a:pPr>
            <a:r>
              <a:rPr lang="es-CO" sz="2200" dirty="0">
                <a:solidFill>
                  <a:srgbClr val="1969B5"/>
                </a:solidFill>
                <a:latin typeface="Arial" panose="020B0604020202020204" pitchFamily="34" charset="0"/>
                <a:cs typeface="Arial" panose="020B0604020202020204" pitchFamily="34" charset="0"/>
              </a:rPr>
              <a:t>Aporte rápido</a:t>
            </a:r>
            <a:br>
              <a:rPr lang="es-CO" sz="2200" dirty="0">
                <a:solidFill>
                  <a:srgbClr val="1969B5"/>
                </a:solidFill>
                <a:latin typeface="Arial" panose="020B0604020202020204" pitchFamily="34" charset="0"/>
                <a:cs typeface="Arial" panose="020B0604020202020204" pitchFamily="34" charset="0"/>
              </a:rPr>
            </a:br>
            <a:r>
              <a:rPr lang="es-CO" sz="2200" dirty="0">
                <a:solidFill>
                  <a:srgbClr val="1969B5"/>
                </a:solidFill>
                <a:latin typeface="Arial" panose="020B0604020202020204" pitchFamily="34" charset="0"/>
                <a:cs typeface="Arial" panose="020B0604020202020204" pitchFamily="34" charset="0"/>
              </a:rPr>
              <a:t>de la fórmula</a:t>
            </a:r>
          </a:p>
        </p:txBody>
      </p:sp>
      <p:sp>
        <p:nvSpPr>
          <p:cNvPr id="9" name="TextBox 8"/>
          <p:cNvSpPr txBox="1"/>
          <p:nvPr/>
        </p:nvSpPr>
        <p:spPr>
          <a:xfrm>
            <a:off x="5938343" y="2606892"/>
            <a:ext cx="4782210" cy="2759730"/>
          </a:xfrm>
          <a:prstGeom prst="rect">
            <a:avLst/>
          </a:prstGeom>
          <a:noFill/>
        </p:spPr>
        <p:txBody>
          <a:bodyPr wrap="square" rtlCol="0">
            <a:spAutoFit/>
          </a:bodyPr>
          <a:lstStyle/>
          <a:p>
            <a:pPr marL="270000" indent="-187200">
              <a:lnSpc>
                <a:spcPts val="2560"/>
              </a:lnSpc>
              <a:buFont typeface="Arial"/>
              <a:buChar char="•"/>
            </a:pPr>
            <a:r>
              <a:rPr lang="es-CO" sz="2200" dirty="0">
                <a:solidFill>
                  <a:srgbClr val="1969B5"/>
                </a:solidFill>
                <a:latin typeface="Arial" panose="020B0604020202020204" pitchFamily="34" charset="0"/>
                <a:cs typeface="Arial" panose="020B0604020202020204" pitchFamily="34" charset="0"/>
              </a:rPr>
              <a:t>Utilizar fórmulas completas</a:t>
            </a:r>
          </a:p>
          <a:p>
            <a:pPr marL="270000" indent="-187200">
              <a:lnSpc>
                <a:spcPts val="2560"/>
              </a:lnSpc>
              <a:buFont typeface="Arial"/>
              <a:buChar char="•"/>
            </a:pPr>
            <a:r>
              <a:rPr lang="es-CO" sz="2200" dirty="0">
                <a:solidFill>
                  <a:srgbClr val="1969B5"/>
                </a:solidFill>
                <a:latin typeface="Arial" panose="020B0604020202020204" pitchFamily="34" charset="0"/>
                <a:cs typeface="Arial" panose="020B0604020202020204" pitchFamily="34" charset="0"/>
              </a:rPr>
              <a:t>No diluir la fórmula</a:t>
            </a:r>
          </a:p>
          <a:p>
            <a:pPr marL="270000" indent="-187200">
              <a:lnSpc>
                <a:spcPts val="2560"/>
              </a:lnSpc>
              <a:buFont typeface="Arial"/>
              <a:buChar char="•"/>
            </a:pPr>
            <a:r>
              <a:rPr lang="es-CO" sz="2200" dirty="0">
                <a:solidFill>
                  <a:srgbClr val="1969B5"/>
                </a:solidFill>
                <a:latin typeface="Arial" panose="020B0604020202020204" pitchFamily="34" charset="0"/>
                <a:cs typeface="Arial" panose="020B0604020202020204" pitchFamily="34" charset="0"/>
              </a:rPr>
              <a:t>Reducir inicialmente</a:t>
            </a:r>
            <a:br>
              <a:rPr lang="es-CO" sz="2200" dirty="0">
                <a:solidFill>
                  <a:srgbClr val="1969B5"/>
                </a:solidFill>
                <a:latin typeface="Arial" panose="020B0604020202020204" pitchFamily="34" charset="0"/>
                <a:cs typeface="Arial" panose="020B0604020202020204" pitchFamily="34" charset="0"/>
              </a:rPr>
            </a:br>
            <a:r>
              <a:rPr lang="es-CO" sz="2200" dirty="0">
                <a:solidFill>
                  <a:srgbClr val="1969B5"/>
                </a:solidFill>
                <a:latin typeface="Arial" panose="020B0604020202020204" pitchFamily="34" charset="0"/>
                <a:cs typeface="Arial" panose="020B0604020202020204" pitchFamily="34" charset="0"/>
              </a:rPr>
              <a:t>la velocidad de infusión</a:t>
            </a:r>
            <a:br>
              <a:rPr lang="es-CO" sz="2200" dirty="0">
                <a:solidFill>
                  <a:srgbClr val="1969B5"/>
                </a:solidFill>
                <a:latin typeface="Arial" panose="020B0604020202020204" pitchFamily="34" charset="0"/>
                <a:cs typeface="Arial" panose="020B0604020202020204" pitchFamily="34" charset="0"/>
              </a:rPr>
            </a:br>
            <a:r>
              <a:rPr lang="es-CO" sz="2200" dirty="0">
                <a:solidFill>
                  <a:srgbClr val="1969B5"/>
                </a:solidFill>
                <a:latin typeface="Arial" panose="020B0604020202020204" pitchFamily="34" charset="0"/>
                <a:cs typeface="Arial" panose="020B0604020202020204" pitchFamily="34" charset="0"/>
              </a:rPr>
              <a:t>de la fórmula y aumentar</a:t>
            </a:r>
            <a:br>
              <a:rPr lang="es-CO" sz="2200" dirty="0">
                <a:solidFill>
                  <a:srgbClr val="1969B5"/>
                </a:solidFill>
                <a:latin typeface="Arial" panose="020B0604020202020204" pitchFamily="34" charset="0"/>
                <a:cs typeface="Arial" panose="020B0604020202020204" pitchFamily="34" charset="0"/>
              </a:rPr>
            </a:br>
            <a:r>
              <a:rPr lang="es-CO" sz="2200" dirty="0">
                <a:solidFill>
                  <a:srgbClr val="1969B5"/>
                </a:solidFill>
                <a:latin typeface="Arial" panose="020B0604020202020204" pitchFamily="34" charset="0"/>
                <a:cs typeface="Arial" panose="020B0604020202020204" pitchFamily="34" charset="0"/>
              </a:rPr>
              <a:t>de acuerdo a tolerancia</a:t>
            </a:r>
          </a:p>
          <a:p>
            <a:pPr marL="270000" indent="-187200">
              <a:lnSpc>
                <a:spcPts val="2560"/>
              </a:lnSpc>
              <a:buFont typeface="Arial"/>
              <a:buChar char="•"/>
            </a:pPr>
            <a:r>
              <a:rPr lang="es-CO" sz="2200" dirty="0">
                <a:solidFill>
                  <a:srgbClr val="1969B5"/>
                </a:solidFill>
                <a:latin typeface="Arial" panose="020B0604020202020204" pitchFamily="34" charset="0"/>
                <a:cs typeface="Arial" panose="020B0604020202020204" pitchFamily="34" charset="0"/>
              </a:rPr>
              <a:t>Utilizar una bomba de alimentación enteral</a:t>
            </a:r>
          </a:p>
        </p:txBody>
      </p:sp>
      <p:sp>
        <p:nvSpPr>
          <p:cNvPr id="10" name="TextBox 9"/>
          <p:cNvSpPr txBox="1"/>
          <p:nvPr/>
        </p:nvSpPr>
        <p:spPr>
          <a:xfrm>
            <a:off x="2577654" y="2157597"/>
            <a:ext cx="2743200" cy="738664"/>
          </a:xfrm>
          <a:prstGeom prst="rect">
            <a:avLst/>
          </a:prstGeom>
          <a:noFill/>
        </p:spPr>
        <p:txBody>
          <a:bodyPr wrap="square" rtlCol="0">
            <a:spAutoFit/>
          </a:bodyPr>
          <a:lstStyle/>
          <a:p>
            <a:r>
              <a:rPr lang="es-CO" sz="2400" b="1" dirty="0">
                <a:solidFill>
                  <a:srgbClr val="185BA1"/>
                </a:solidFill>
                <a:latin typeface="Arial" panose="020B0604020202020204" pitchFamily="34" charset="0"/>
                <a:cs typeface="Arial" panose="020B0604020202020204" pitchFamily="34" charset="0"/>
              </a:rPr>
              <a:t>Etiología</a:t>
            </a:r>
          </a:p>
          <a:p>
            <a:endParaRPr lang="es-ES_tradnl" dirty="0">
              <a:latin typeface="Arial" panose="020B0604020202020204" pitchFamily="34" charset="0"/>
              <a:cs typeface="Arial" panose="020B0604020202020204" pitchFamily="34" charset="0"/>
            </a:endParaRPr>
          </a:p>
        </p:txBody>
      </p:sp>
      <p:sp>
        <p:nvSpPr>
          <p:cNvPr id="11" name="TextBox 10"/>
          <p:cNvSpPr txBox="1"/>
          <p:nvPr/>
        </p:nvSpPr>
        <p:spPr>
          <a:xfrm>
            <a:off x="6243143" y="2149693"/>
            <a:ext cx="2971800" cy="830997"/>
          </a:xfrm>
          <a:prstGeom prst="rect">
            <a:avLst/>
          </a:prstGeom>
          <a:noFill/>
        </p:spPr>
        <p:txBody>
          <a:bodyPr wrap="square" rtlCol="0">
            <a:spAutoFit/>
          </a:bodyPr>
          <a:lstStyle/>
          <a:p>
            <a:r>
              <a:rPr lang="es-ES_tradnl" sz="2400" b="1" dirty="0">
                <a:solidFill>
                  <a:srgbClr val="185BA1"/>
                </a:solidFill>
                <a:latin typeface="Arial" panose="020B0604020202020204" pitchFamily="34" charset="0"/>
                <a:cs typeface="Arial" panose="020B0604020202020204" pitchFamily="34" charset="0"/>
              </a:rPr>
              <a:t>Manejo</a:t>
            </a:r>
          </a:p>
          <a:p>
            <a:endParaRPr lang="es-ES_tradnl" sz="2400" b="1" dirty="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65020" y="1861350"/>
            <a:ext cx="8077200" cy="461665"/>
          </a:xfrm>
          <a:prstGeom prst="rect">
            <a:avLst/>
          </a:prstGeom>
          <a:noFill/>
        </p:spPr>
        <p:txBody>
          <a:bodyPr wrap="square" rtlCol="0">
            <a:spAutoFit/>
          </a:bodyPr>
          <a:lstStyle/>
          <a:p>
            <a:pPr algn="ctr"/>
            <a:r>
              <a:rPr lang="es-CO" sz="2400" dirty="0">
                <a:solidFill>
                  <a:srgbClr val="1969B5"/>
                </a:solidFill>
                <a:latin typeface="Arial" panose="020B0604020202020204" pitchFamily="34" charset="0"/>
                <a:cs typeface="Arial" panose="020B0604020202020204" pitchFamily="34" charset="0"/>
              </a:rPr>
              <a:t>Manejo de complicaciones relacionadas con la fórmula</a:t>
            </a:r>
          </a:p>
        </p:txBody>
      </p:sp>
      <p:sp>
        <p:nvSpPr>
          <p:cNvPr id="6" name="Title 5"/>
          <p:cNvSpPr>
            <a:spLocks noGrp="1"/>
          </p:cNvSpPr>
          <p:nvPr>
            <p:ph type="title"/>
          </p:nvPr>
        </p:nvSpPr>
        <p:spPr>
          <a:xfrm>
            <a:off x="1950720" y="314510"/>
            <a:ext cx="8305800"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a:t>
            </a:r>
            <a:r>
              <a:rPr lang="en-US" sz="3200" b="1" dirty="0">
                <a:solidFill>
                  <a:srgbClr val="0070C0"/>
                </a:solidFill>
                <a:latin typeface="Arial" panose="020B0604020202020204" pitchFamily="34" charset="0"/>
                <a:cs typeface="Arial" panose="020B0604020202020204" pitchFamily="34" charset="0"/>
              </a:rPr>
              <a:t>(GI)</a:t>
            </a:r>
          </a:p>
        </p:txBody>
      </p:sp>
      <p:sp>
        <p:nvSpPr>
          <p:cNvPr id="7" name="Rectangle 6"/>
          <p:cNvSpPr>
            <a:spLocks noChangeArrowheads="1"/>
          </p:cNvSpPr>
          <p:nvPr/>
        </p:nvSpPr>
        <p:spPr bwMode="auto">
          <a:xfrm>
            <a:off x="2286246" y="5760860"/>
            <a:ext cx="6858000" cy="553998"/>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cs typeface="Arial" panose="020B0604020202020204" pitchFamily="34" charset="0"/>
              </a:rPr>
              <a:t>Russell MK. Monitoring complications of </a:t>
            </a:r>
            <a:r>
              <a:rPr lang="en-US" sz="1000" i="1" dirty="0" err="1">
                <a:solidFill>
                  <a:schemeClr val="accent1">
                    <a:lumMod val="75000"/>
                  </a:schemeClr>
                </a:solidFill>
                <a:latin typeface="Arial" panose="020B0604020202020204" pitchFamily="34" charset="0"/>
                <a:cs typeface="Arial" panose="020B0604020202020204" pitchFamily="34" charset="0"/>
              </a:rPr>
              <a:t>enteral</a:t>
            </a:r>
            <a:r>
              <a:rPr lang="en-US" sz="1000" i="1" dirty="0">
                <a:solidFill>
                  <a:schemeClr val="accent1">
                    <a:lumMod val="75000"/>
                  </a:schemeClr>
                </a:solidFill>
                <a:latin typeface="Arial" panose="020B0604020202020204" pitchFamily="34" charset="0"/>
                <a:cs typeface="Arial" panose="020B0604020202020204" pitchFamily="34" charset="0"/>
              </a:rPr>
              <a:t> feedings.</a:t>
            </a:r>
          </a:p>
          <a:p>
            <a:r>
              <a:rPr lang="en-US" sz="1000" i="1" dirty="0">
                <a:solidFill>
                  <a:schemeClr val="accent1">
                    <a:lumMod val="75000"/>
                  </a:schemeClr>
                </a:solidFill>
                <a:latin typeface="Arial" panose="020B0604020202020204" pitchFamily="34" charset="0"/>
                <a:cs typeface="Arial" panose="020B0604020202020204" pitchFamily="34" charset="0"/>
              </a:rPr>
              <a:t>In </a:t>
            </a:r>
            <a:r>
              <a:rPr lang="en-US" sz="1000" i="1" dirty="0" err="1">
                <a:solidFill>
                  <a:schemeClr val="accent1">
                    <a:lumMod val="75000"/>
                  </a:schemeClr>
                </a:solidFill>
                <a:latin typeface="Arial" panose="020B0604020202020204" pitchFamily="34" charset="0"/>
                <a:cs typeface="Arial" panose="020B0604020202020204" pitchFamily="34" charset="0"/>
              </a:rPr>
              <a:t>Charney</a:t>
            </a:r>
            <a:r>
              <a:rPr lang="en-US" sz="1000" i="1" dirty="0">
                <a:solidFill>
                  <a:schemeClr val="accent1">
                    <a:lumMod val="75000"/>
                  </a:schemeClr>
                </a:solidFill>
                <a:latin typeface="Arial" panose="020B0604020202020204" pitchFamily="34" charset="0"/>
                <a:cs typeface="Arial" panose="020B0604020202020204" pitchFamily="34" charset="0"/>
              </a:rPr>
              <a:t> P, Malone A (eds.). ADA Pocket Guide To Enteral Nutrition.</a:t>
            </a:r>
          </a:p>
          <a:p>
            <a:r>
              <a:rPr lang="en-US" sz="1000" i="1" dirty="0">
                <a:solidFill>
                  <a:schemeClr val="accent1">
                    <a:lumMod val="75000"/>
                  </a:schemeClr>
                </a:solidFill>
                <a:latin typeface="Arial" panose="020B0604020202020204" pitchFamily="34" charset="0"/>
                <a:cs typeface="Arial" panose="020B0604020202020204" pitchFamily="34" charset="0"/>
              </a:rPr>
              <a:t>Chicago, The American Dietetic </a:t>
            </a:r>
            <a:r>
              <a:rPr lang="en-US" sz="1000" i="1" dirty="0" err="1">
                <a:solidFill>
                  <a:schemeClr val="accent1">
                    <a:lumMod val="75000"/>
                  </a:schemeClr>
                </a:solidFill>
                <a:latin typeface="Arial" panose="020B0604020202020204" pitchFamily="34" charset="0"/>
                <a:cs typeface="Arial" panose="020B0604020202020204" pitchFamily="34" charset="0"/>
              </a:rPr>
              <a:t>Assoication</a:t>
            </a:r>
            <a:r>
              <a:rPr lang="en-US" sz="1000" i="1" dirty="0">
                <a:solidFill>
                  <a:schemeClr val="accent1">
                    <a:lumMod val="75000"/>
                  </a:schemeClr>
                </a:solidFill>
                <a:latin typeface="Arial" panose="020B0604020202020204" pitchFamily="34" charset="0"/>
                <a:cs typeface="Arial" panose="020B0604020202020204" pitchFamily="34" charset="0"/>
              </a:rPr>
              <a:t>, 2006. pp. 155-192. </a:t>
            </a:r>
            <a:endPar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endParaRPr>
          </a:p>
        </p:txBody>
      </p:sp>
      <p:sp>
        <p:nvSpPr>
          <p:cNvPr id="8" name="TextBox 7"/>
          <p:cNvSpPr txBox="1"/>
          <p:nvPr/>
        </p:nvSpPr>
        <p:spPr>
          <a:xfrm>
            <a:off x="3159730" y="2471924"/>
            <a:ext cx="2438400" cy="1518792"/>
          </a:xfrm>
          <a:prstGeom prst="rect">
            <a:avLst/>
          </a:prstGeom>
          <a:noFill/>
        </p:spPr>
        <p:txBody>
          <a:bodyPr wrap="square" rtlCol="0">
            <a:spAutoFit/>
          </a:bodyPr>
          <a:lstStyle/>
          <a:p>
            <a:r>
              <a:rPr lang="es-CO" sz="2400" b="1" dirty="0">
                <a:solidFill>
                  <a:srgbClr val="185BA1"/>
                </a:solidFill>
                <a:latin typeface="Arial" panose="020B0604020202020204" pitchFamily="34" charset="0"/>
                <a:cs typeface="Arial" panose="020B0604020202020204" pitchFamily="34" charset="0"/>
              </a:rPr>
              <a:t>Etiología</a:t>
            </a:r>
          </a:p>
          <a:p>
            <a:endParaRPr lang="es-CO" b="1" dirty="0">
              <a:latin typeface="Arial" panose="020B0604020202020204" pitchFamily="34" charset="0"/>
              <a:cs typeface="Arial" panose="020B0604020202020204" pitchFamily="34" charset="0"/>
            </a:endParaRPr>
          </a:p>
          <a:p>
            <a:pPr indent="187200">
              <a:lnSpc>
                <a:spcPts val="3100"/>
              </a:lnSpc>
              <a:buFont typeface="Arial"/>
              <a:buChar char="•"/>
            </a:pPr>
            <a:r>
              <a:rPr lang="es-CO" sz="2200" dirty="0">
                <a:solidFill>
                  <a:srgbClr val="1969B5"/>
                </a:solidFill>
                <a:latin typeface="Arial" panose="020B0604020202020204" pitchFamily="34" charset="0"/>
                <a:cs typeface="Arial" panose="020B0604020202020204" pitchFamily="34" charset="0"/>
              </a:rPr>
              <a:t>Contaminación</a:t>
            </a:r>
          </a:p>
          <a:p>
            <a:pPr indent="187200">
              <a:lnSpc>
                <a:spcPts val="3100"/>
              </a:lnSpc>
            </a:pPr>
            <a:r>
              <a:rPr lang="es-CO" sz="2200" dirty="0">
                <a:solidFill>
                  <a:srgbClr val="1969B5"/>
                </a:solidFill>
                <a:latin typeface="Arial" panose="020B0604020202020204" pitchFamily="34" charset="0"/>
                <a:cs typeface="Arial" panose="020B0604020202020204" pitchFamily="34" charset="0"/>
              </a:rPr>
              <a:t>microbiológica</a:t>
            </a:r>
          </a:p>
        </p:txBody>
      </p:sp>
      <p:sp>
        <p:nvSpPr>
          <p:cNvPr id="9" name="TextBox 8"/>
          <p:cNvSpPr txBox="1"/>
          <p:nvPr/>
        </p:nvSpPr>
        <p:spPr>
          <a:xfrm>
            <a:off x="5893410" y="2471924"/>
            <a:ext cx="4000500" cy="2793778"/>
          </a:xfrm>
          <a:prstGeom prst="rect">
            <a:avLst/>
          </a:prstGeom>
          <a:noFill/>
        </p:spPr>
        <p:txBody>
          <a:bodyPr wrap="square" rtlCol="0">
            <a:spAutoFit/>
          </a:bodyPr>
          <a:lstStyle/>
          <a:p>
            <a:r>
              <a:rPr lang="es-CO" sz="2400" b="1" dirty="0">
                <a:solidFill>
                  <a:srgbClr val="185BA1"/>
                </a:solidFill>
                <a:latin typeface="Arial" panose="020B0604020202020204" pitchFamily="34" charset="0"/>
                <a:cs typeface="Arial" panose="020B0604020202020204" pitchFamily="34" charset="0"/>
              </a:rPr>
              <a:t>Manejo</a:t>
            </a:r>
          </a:p>
          <a:p>
            <a:endParaRPr lang="es-CO" b="1" dirty="0">
              <a:latin typeface="Arial" panose="020B0604020202020204" pitchFamily="34" charset="0"/>
              <a:cs typeface="Arial" panose="020B0604020202020204" pitchFamily="34" charset="0"/>
            </a:endParaRPr>
          </a:p>
          <a:p>
            <a:pPr marL="270000" indent="-187200">
              <a:lnSpc>
                <a:spcPts val="2660"/>
              </a:lnSpc>
              <a:buFont typeface="Arial"/>
              <a:buChar char="•"/>
            </a:pPr>
            <a:r>
              <a:rPr lang="es-CO" sz="2200" dirty="0">
                <a:solidFill>
                  <a:srgbClr val="1969B5"/>
                </a:solidFill>
                <a:latin typeface="Arial" panose="020B0604020202020204" pitchFamily="34" charset="0"/>
                <a:cs typeface="Arial" panose="020B0604020202020204" pitchFamily="34" charset="0"/>
              </a:rPr>
              <a:t>Manejar (cuidadosamente)</a:t>
            </a:r>
            <a:br>
              <a:rPr lang="es-CO" sz="2200" dirty="0">
                <a:solidFill>
                  <a:srgbClr val="1969B5"/>
                </a:solidFill>
                <a:latin typeface="Arial" panose="020B0604020202020204" pitchFamily="34" charset="0"/>
                <a:cs typeface="Arial" panose="020B0604020202020204" pitchFamily="34" charset="0"/>
              </a:rPr>
            </a:br>
            <a:r>
              <a:rPr lang="es-CO" sz="2200" dirty="0">
                <a:solidFill>
                  <a:srgbClr val="1969B5"/>
                </a:solidFill>
                <a:latin typeface="Arial" panose="020B0604020202020204" pitchFamily="34" charset="0"/>
                <a:cs typeface="Arial" panose="020B0604020202020204" pitchFamily="34" charset="0"/>
              </a:rPr>
              <a:t>por protocolo establecido para reducir el riesgo de contaminación de la fórmula durante la preparación y administración</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743201" y="2057401"/>
            <a:ext cx="6964363" cy="523875"/>
          </a:xfrm>
          <a:prstGeom prst="rect">
            <a:avLst/>
          </a:prstGeom>
        </p:spPr>
        <p:txBody>
          <a:bodyPr>
            <a:prstTxWarp prst="textNoShape">
              <a:avLst/>
            </a:prstTxWarp>
            <a:spAutoFit/>
          </a:bodyPr>
          <a:lstStyle/>
          <a:p>
            <a:pPr marL="347663" indent="-347663">
              <a:buClr>
                <a:srgbClr val="1969B5"/>
              </a:buClr>
              <a:buSzPct val="100000"/>
            </a:pPr>
            <a:endParaRPr lang="en-US" sz="2800"/>
          </a:p>
        </p:txBody>
      </p:sp>
      <p:sp>
        <p:nvSpPr>
          <p:cNvPr id="25605" name="TextBox 7"/>
          <p:cNvSpPr txBox="1">
            <a:spLocks noChangeArrowheads="1"/>
          </p:cNvSpPr>
          <p:nvPr/>
        </p:nvSpPr>
        <p:spPr bwMode="auto">
          <a:xfrm>
            <a:off x="2252436" y="5642999"/>
            <a:ext cx="6166836" cy="553998"/>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panose="020B0604020202020204" pitchFamily="34" charset="0"/>
                <a:cs typeface="Arial" panose="020B0604020202020204" pitchFamily="34" charset="0"/>
              </a:rPr>
              <a:t>McClave</a:t>
            </a:r>
            <a:r>
              <a:rPr lang="en-US" sz="1000" i="1" dirty="0">
                <a:solidFill>
                  <a:schemeClr val="accent1">
                    <a:lumMod val="75000"/>
                  </a:schemeClr>
                </a:solidFill>
                <a:latin typeface="Arial" panose="020B0604020202020204" pitchFamily="34" charset="0"/>
                <a:cs typeface="Arial" panose="020B0604020202020204" pitchFamily="34" charset="0"/>
              </a:rPr>
              <a:t> SA, et al. JPEN J </a:t>
            </a:r>
            <a:r>
              <a:rPr lang="en-US" sz="1000" i="1" dirty="0" err="1">
                <a:solidFill>
                  <a:schemeClr val="accent1">
                    <a:lumMod val="75000"/>
                  </a:schemeClr>
                </a:solidFill>
                <a:latin typeface="Arial" panose="020B0604020202020204" pitchFamily="34" charset="0"/>
                <a:cs typeface="Arial" panose="020B0604020202020204" pitchFamily="34" charset="0"/>
              </a:rPr>
              <a:t>Parenter</a:t>
            </a:r>
            <a:r>
              <a:rPr lang="en-US" sz="1000" i="1"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Enteral</a:t>
            </a:r>
            <a:r>
              <a:rPr lang="en-US" sz="1000" i="1"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Nutr</a:t>
            </a:r>
            <a:r>
              <a:rPr lang="en-US" sz="1000" i="1" dirty="0">
                <a:solidFill>
                  <a:schemeClr val="accent1">
                    <a:lumMod val="75000"/>
                  </a:schemeClr>
                </a:solidFill>
                <a:latin typeface="Arial" panose="020B0604020202020204" pitchFamily="34" charset="0"/>
                <a:cs typeface="Arial" panose="020B0604020202020204" pitchFamily="34" charset="0"/>
              </a:rPr>
              <a:t> 2009;33:277-316.</a:t>
            </a:r>
          </a:p>
          <a:p>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Boateng</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AA, et al. Nutrition 2010;26:156-167.</a:t>
            </a:r>
          </a:p>
          <a:p>
            <a:endParaRPr lang="en-US" sz="1000" dirty="0">
              <a:solidFill>
                <a:srgbClr val="595959"/>
              </a:solidFill>
            </a:endParaRPr>
          </a:p>
        </p:txBody>
      </p:sp>
      <p:sp>
        <p:nvSpPr>
          <p:cNvPr id="6" name="TextBox 5"/>
          <p:cNvSpPr txBox="1"/>
          <p:nvPr/>
        </p:nvSpPr>
        <p:spPr>
          <a:xfrm>
            <a:off x="1943100" y="1445568"/>
            <a:ext cx="8305800" cy="461665"/>
          </a:xfrm>
          <a:prstGeom prst="rect">
            <a:avLst/>
          </a:prstGeom>
          <a:noFill/>
        </p:spPr>
        <p:txBody>
          <a:bodyPr wrap="square" rtlCol="0">
            <a:spAutoFit/>
          </a:bodyPr>
          <a:lstStyle/>
          <a:p>
            <a:pPr algn="ctr"/>
            <a:r>
              <a:rPr lang="es-CO" sz="2400" dirty="0">
                <a:solidFill>
                  <a:srgbClr val="1969B5"/>
                </a:solidFill>
                <a:latin typeface="Arial" panose="020B0604020202020204" pitchFamily="34" charset="0"/>
                <a:cs typeface="Arial" panose="020B0604020202020204" pitchFamily="34" charset="0"/>
              </a:rPr>
              <a:t>Manejo de complicaciones relacionadas con la fórmula</a:t>
            </a:r>
          </a:p>
        </p:txBody>
      </p:sp>
      <p:sp>
        <p:nvSpPr>
          <p:cNvPr id="8" name="Title 5"/>
          <p:cNvSpPr>
            <a:spLocks noGrp="1"/>
          </p:cNvSpPr>
          <p:nvPr>
            <p:ph type="title"/>
          </p:nvPr>
        </p:nvSpPr>
        <p:spPr>
          <a:xfrm>
            <a:off x="1981200" y="307976"/>
            <a:ext cx="8229600"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gastrointestinales (GI)</a:t>
            </a:r>
          </a:p>
        </p:txBody>
      </p:sp>
      <p:sp>
        <p:nvSpPr>
          <p:cNvPr id="9" name="TextBox 8"/>
          <p:cNvSpPr txBox="1"/>
          <p:nvPr/>
        </p:nvSpPr>
        <p:spPr>
          <a:xfrm>
            <a:off x="2438400" y="2057401"/>
            <a:ext cx="7315200" cy="3289683"/>
          </a:xfrm>
          <a:prstGeom prst="rect">
            <a:avLst/>
          </a:prstGeom>
          <a:noFill/>
        </p:spPr>
        <p:txBody>
          <a:bodyPr wrap="square" rtlCol="0">
            <a:spAutoFit/>
          </a:bodyPr>
          <a:lstStyle/>
          <a:p>
            <a:pPr marL="335700" indent="-342900">
              <a:lnSpc>
                <a:spcPts val="2760"/>
              </a:lnSpc>
              <a:buFont typeface="Wingdings" pitchFamily="2" charset="2"/>
              <a:buChar char="v"/>
            </a:pPr>
            <a:r>
              <a:rPr lang="es-CO" sz="1900" dirty="0">
                <a:solidFill>
                  <a:srgbClr val="1969B5"/>
                </a:solidFill>
                <a:latin typeface="Arial" panose="020B0604020202020204" pitchFamily="34" charset="0"/>
                <a:cs typeface="Arial" panose="020B0604020202020204" pitchFamily="34" charset="0"/>
              </a:rPr>
              <a:t>Mantener un tiempo de colgado seguro</a:t>
            </a:r>
            <a:br>
              <a:rPr lang="es-CO" sz="1900" dirty="0">
                <a:solidFill>
                  <a:srgbClr val="1969B5"/>
                </a:solidFill>
                <a:latin typeface="Arial" panose="020B0604020202020204" pitchFamily="34" charset="0"/>
                <a:cs typeface="Arial" panose="020B0604020202020204" pitchFamily="34" charset="0"/>
              </a:rPr>
            </a:br>
            <a:r>
              <a:rPr lang="es-CO" sz="1900" dirty="0">
                <a:solidFill>
                  <a:srgbClr val="1969B5"/>
                </a:solidFill>
                <a:latin typeface="Arial" panose="020B0604020202020204" pitchFamily="34" charset="0"/>
                <a:cs typeface="Arial" panose="020B0604020202020204" pitchFamily="34" charset="0"/>
              </a:rPr>
              <a:t>para la fórmula</a:t>
            </a:r>
          </a:p>
          <a:p>
            <a:pPr marL="612900" indent="-342900">
              <a:lnSpc>
                <a:spcPts val="2760"/>
              </a:lnSpc>
              <a:buFont typeface="Arial" panose="020B0604020202020204" pitchFamily="34" charset="0"/>
              <a:buChar char="•"/>
            </a:pPr>
            <a:r>
              <a:rPr lang="es-CO" sz="1900" dirty="0">
                <a:solidFill>
                  <a:srgbClr val="1969B5"/>
                </a:solidFill>
                <a:latin typeface="Arial" panose="020B0604020202020204" pitchFamily="34" charset="0"/>
                <a:cs typeface="Arial" panose="020B0604020202020204" pitchFamily="34" charset="0"/>
              </a:rPr>
              <a:t>8 horas para sistemas abiertos</a:t>
            </a:r>
          </a:p>
          <a:p>
            <a:pPr marL="612900" indent="-342900">
              <a:lnSpc>
                <a:spcPts val="2760"/>
              </a:lnSpc>
              <a:buFont typeface="Arial" panose="020B0604020202020204" pitchFamily="34" charset="0"/>
              <a:buChar char="•"/>
            </a:pPr>
            <a:r>
              <a:rPr lang="es-CO" sz="1900" dirty="0">
                <a:solidFill>
                  <a:srgbClr val="1969B5"/>
                </a:solidFill>
                <a:latin typeface="Arial" panose="020B0604020202020204" pitchFamily="34" charset="0"/>
                <a:cs typeface="Arial" panose="020B0604020202020204" pitchFamily="34" charset="0"/>
              </a:rPr>
              <a:t>&lt; o igual a 4 horas para fórmulas en polvo reconstituidas</a:t>
            </a:r>
          </a:p>
          <a:p>
            <a:pPr marL="612900" indent="-342900">
              <a:lnSpc>
                <a:spcPts val="2760"/>
              </a:lnSpc>
              <a:buFont typeface="Arial" panose="020B0604020202020204" pitchFamily="34" charset="0"/>
              <a:buChar char="•"/>
            </a:pPr>
            <a:r>
              <a:rPr lang="es-CO" sz="1900" dirty="0">
                <a:solidFill>
                  <a:srgbClr val="1969B5"/>
                </a:solidFill>
                <a:latin typeface="Arial" panose="020B0604020202020204" pitchFamily="34" charset="0"/>
                <a:cs typeface="Arial" panose="020B0604020202020204" pitchFamily="34" charset="0"/>
              </a:rPr>
              <a:t>24-48 horas para contenedores pre llenados (sistemas cerrados)</a:t>
            </a:r>
          </a:p>
          <a:p>
            <a:pPr marL="335700" indent="-342900">
              <a:lnSpc>
                <a:spcPts val="2760"/>
              </a:lnSpc>
              <a:buFont typeface="Wingdings" pitchFamily="2" charset="2"/>
              <a:buChar char="v"/>
            </a:pPr>
            <a:r>
              <a:rPr lang="es-CO" sz="1900" dirty="0">
                <a:solidFill>
                  <a:srgbClr val="1969B5"/>
                </a:solidFill>
                <a:latin typeface="Arial" panose="020B0604020202020204" pitchFamily="34" charset="0"/>
                <a:cs typeface="Arial" panose="020B0604020202020204" pitchFamily="34" charset="0"/>
              </a:rPr>
              <a:t>Evitar la manipulación excesiva de la fórmula y del sistema de administración</a:t>
            </a:r>
          </a:p>
          <a:p>
            <a:pPr marL="335700" indent="-342900">
              <a:lnSpc>
                <a:spcPts val="2760"/>
              </a:lnSpc>
              <a:buFont typeface="Wingdings" pitchFamily="2" charset="2"/>
              <a:buChar char="v"/>
            </a:pPr>
            <a:r>
              <a:rPr lang="es-CO" sz="1900" dirty="0">
                <a:solidFill>
                  <a:srgbClr val="1969B5"/>
                </a:solidFill>
                <a:latin typeface="Arial" panose="020B0604020202020204" pitchFamily="34" charset="0"/>
                <a:cs typeface="Arial" panose="020B0604020202020204" pitchFamily="34" charset="0"/>
              </a:rPr>
              <a:t>No agregar sustancias a la fórmula</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2493962" y="163427"/>
            <a:ext cx="7204075" cy="1295400"/>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metabólicas</a:t>
            </a:r>
          </a:p>
        </p:txBody>
      </p:sp>
      <p:sp>
        <p:nvSpPr>
          <p:cNvPr id="2" name="Rectangle 1"/>
          <p:cNvSpPr/>
          <p:nvPr/>
        </p:nvSpPr>
        <p:spPr>
          <a:xfrm>
            <a:off x="2857500" y="5747701"/>
            <a:ext cx="4569768" cy="246221"/>
          </a:xfrm>
          <a:prstGeom prst="rect">
            <a:avLst/>
          </a:prstGeom>
        </p:spPr>
        <p:txBody>
          <a:bodyPr wrap="square">
            <a:spAutoFit/>
          </a:bodyPr>
          <a:lstStyle/>
          <a:p>
            <a:r>
              <a:rPr lang="en-US" sz="1000" i="1" dirty="0" err="1">
                <a:solidFill>
                  <a:schemeClr val="accent1">
                    <a:lumMod val="75000"/>
                  </a:schemeClr>
                </a:solidFill>
                <a:latin typeface="Arial" panose="020B0604020202020204" pitchFamily="34" charset="0"/>
                <a:ea typeface="ＭＳ Ｐゴシック" charset="-128"/>
                <a:cs typeface="Arial" panose="020B0604020202020204" pitchFamily="34" charset="0"/>
              </a:rPr>
              <a:t>Boateng</a:t>
            </a:r>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 AA, et al. Nutrition 2010;26:156-167.</a:t>
            </a:r>
          </a:p>
        </p:txBody>
      </p:sp>
      <p:sp>
        <p:nvSpPr>
          <p:cNvPr id="6" name="TextBox 5"/>
          <p:cNvSpPr txBox="1"/>
          <p:nvPr/>
        </p:nvSpPr>
        <p:spPr>
          <a:xfrm>
            <a:off x="2857500" y="1873594"/>
            <a:ext cx="6477000" cy="738664"/>
          </a:xfrm>
          <a:prstGeom prst="rect">
            <a:avLst/>
          </a:prstGeom>
          <a:noFill/>
        </p:spPr>
        <p:txBody>
          <a:bodyPr wrap="square" rtlCol="0">
            <a:spAutoFit/>
          </a:bodyPr>
          <a:lstStyle/>
          <a:p>
            <a:r>
              <a:rPr lang="es-CO" sz="2400" b="1" dirty="0">
                <a:solidFill>
                  <a:srgbClr val="1969B5"/>
                </a:solidFill>
                <a:latin typeface="Arial" panose="020B0604020202020204" pitchFamily="34" charset="0"/>
                <a:cs typeface="Arial" panose="020B0604020202020204" pitchFamily="34" charset="0"/>
              </a:rPr>
              <a:t>Monitoreo metabólico</a:t>
            </a:r>
          </a:p>
          <a:p>
            <a:endParaRPr lang="es-ES_tradnl" dirty="0">
              <a:latin typeface="Arial" panose="020B0604020202020204" pitchFamily="34" charset="0"/>
              <a:cs typeface="Arial" panose="020B0604020202020204" pitchFamily="34" charset="0"/>
            </a:endParaRPr>
          </a:p>
        </p:txBody>
      </p:sp>
      <p:sp>
        <p:nvSpPr>
          <p:cNvPr id="8" name="TextBox 7"/>
          <p:cNvSpPr txBox="1"/>
          <p:nvPr/>
        </p:nvSpPr>
        <p:spPr>
          <a:xfrm>
            <a:off x="4267200" y="2498536"/>
            <a:ext cx="4419600" cy="2870444"/>
          </a:xfrm>
          <a:prstGeom prst="rect">
            <a:avLst/>
          </a:prstGeom>
          <a:noFill/>
        </p:spPr>
        <p:txBody>
          <a:bodyPr wrap="square" rtlCol="0">
            <a:spAutoFit/>
          </a:bodyPr>
          <a:lstStyle/>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Electrolitos séricos</a:t>
            </a:r>
          </a:p>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Glucosa en sangre</a:t>
            </a:r>
          </a:p>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Nitrógeno ureico en sangre</a:t>
            </a:r>
          </a:p>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Creatinina sérica</a:t>
            </a:r>
          </a:p>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Calcio (ionizado)</a:t>
            </a:r>
          </a:p>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Fósforo</a:t>
            </a:r>
          </a:p>
          <a:p>
            <a:pPr marL="270000" indent="-187200">
              <a:lnSpc>
                <a:spcPts val="3100"/>
              </a:lnSpc>
              <a:buFont typeface="Arial"/>
              <a:buChar char="•"/>
            </a:pPr>
            <a:r>
              <a:rPr lang="es-CO" sz="2400" dirty="0">
                <a:solidFill>
                  <a:srgbClr val="1969B5"/>
                </a:solidFill>
                <a:latin typeface="Arial" panose="020B0604020202020204" pitchFamily="34" charset="0"/>
                <a:cs typeface="Arial" panose="020B0604020202020204" pitchFamily="34" charset="0"/>
              </a:rPr>
              <a:t>Magnesio</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2151062" y="278597"/>
            <a:ext cx="7889875" cy="9874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metabólicas</a:t>
            </a:r>
          </a:p>
        </p:txBody>
      </p:sp>
      <p:sp>
        <p:nvSpPr>
          <p:cNvPr id="6" name="Rectangle 10"/>
          <p:cNvSpPr>
            <a:spLocks noChangeArrowheads="1"/>
          </p:cNvSpPr>
          <p:nvPr/>
        </p:nvSpPr>
        <p:spPr bwMode="auto">
          <a:xfrm>
            <a:off x="1597567" y="5778775"/>
            <a:ext cx="7162800"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panose="020B0604020202020204" pitchFamily="34" charset="0"/>
                <a:cs typeface="Arial" panose="020B0604020202020204" pitchFamily="34" charset="0"/>
              </a:rPr>
              <a:t>Boateng</a:t>
            </a:r>
            <a:r>
              <a:rPr lang="en-US" sz="1000" i="1" dirty="0">
                <a:solidFill>
                  <a:schemeClr val="accent1">
                    <a:lumMod val="75000"/>
                  </a:schemeClr>
                </a:solidFill>
                <a:latin typeface="Arial" panose="020B0604020202020204" pitchFamily="34" charset="0"/>
                <a:cs typeface="Arial" panose="020B0604020202020204" pitchFamily="34" charset="0"/>
              </a:rPr>
              <a:t> AA, et al. Nutrition 2010;26:156-167.</a:t>
            </a:r>
          </a:p>
        </p:txBody>
      </p:sp>
      <p:sp>
        <p:nvSpPr>
          <p:cNvPr id="8" name="TextBox 7"/>
          <p:cNvSpPr txBox="1"/>
          <p:nvPr/>
        </p:nvSpPr>
        <p:spPr>
          <a:xfrm>
            <a:off x="1543049" y="1859922"/>
            <a:ext cx="9105900" cy="400110"/>
          </a:xfrm>
          <a:prstGeom prst="rect">
            <a:avLst/>
          </a:prstGeom>
          <a:noFill/>
        </p:spPr>
        <p:txBody>
          <a:bodyPr wrap="square" rtlCol="0">
            <a:spAutoFit/>
          </a:bodyPr>
          <a:lstStyle/>
          <a:p>
            <a:r>
              <a:rPr lang="es-CO" sz="2000" b="1" dirty="0">
                <a:solidFill>
                  <a:srgbClr val="1969B5"/>
                </a:solidFill>
                <a:latin typeface="Arial" panose="020B0604020202020204" pitchFamily="34" charset="0"/>
                <a:cs typeface="Arial" panose="020B0604020202020204" pitchFamily="34" charset="0"/>
              </a:rPr>
              <a:t>Asegurarse de proporcionar adecuadamente las vitaminas y minerales</a:t>
            </a:r>
          </a:p>
        </p:txBody>
      </p:sp>
      <p:sp>
        <p:nvSpPr>
          <p:cNvPr id="9" name="TextBox 8"/>
          <p:cNvSpPr txBox="1"/>
          <p:nvPr/>
        </p:nvSpPr>
        <p:spPr>
          <a:xfrm>
            <a:off x="2450224" y="2390967"/>
            <a:ext cx="5867400" cy="3056820"/>
          </a:xfrm>
          <a:prstGeom prst="rect">
            <a:avLst/>
          </a:prstGeom>
          <a:noFill/>
        </p:spPr>
        <p:txBody>
          <a:bodyPr wrap="square" rtlCol="0">
            <a:spAutoFit/>
          </a:bodyPr>
          <a:lstStyle/>
          <a:p>
            <a:pPr marL="270000" indent="-277200">
              <a:lnSpc>
                <a:spcPts val="2900"/>
              </a:lnSpc>
              <a:buFont typeface="Arial"/>
              <a:buChar char="•"/>
            </a:pPr>
            <a:r>
              <a:rPr lang="es-CO" sz="2000" dirty="0">
                <a:solidFill>
                  <a:srgbClr val="1969B5"/>
                </a:solidFill>
                <a:latin typeface="Arial" panose="020B0604020202020204" pitchFamily="34" charset="0"/>
                <a:cs typeface="Arial" panose="020B0604020202020204" pitchFamily="34" charset="0"/>
              </a:rPr>
              <a:t>Proporcionar vitaminas, antioxidantes y elementos traza a todos los pacientes que reciben nutrición enteral especializada.</a:t>
            </a:r>
          </a:p>
          <a:p>
            <a:pPr marL="270000" indent="-277200">
              <a:lnSpc>
                <a:spcPts val="2900"/>
              </a:lnSpc>
              <a:buFont typeface="Arial"/>
              <a:buChar char="•"/>
            </a:pPr>
            <a:endParaRPr lang="es-CO" sz="2000" dirty="0">
              <a:solidFill>
                <a:srgbClr val="1969B5"/>
              </a:solidFill>
              <a:latin typeface="Arial" panose="020B0604020202020204" pitchFamily="34" charset="0"/>
              <a:cs typeface="Arial" panose="020B0604020202020204" pitchFamily="34" charset="0"/>
            </a:endParaRPr>
          </a:p>
          <a:p>
            <a:pPr marL="270000" indent="-277200">
              <a:lnSpc>
                <a:spcPts val="2900"/>
              </a:lnSpc>
              <a:buFont typeface="Arial"/>
              <a:buChar char="•"/>
            </a:pPr>
            <a:r>
              <a:rPr lang="es-CO" sz="2000" dirty="0">
                <a:solidFill>
                  <a:srgbClr val="1969B5"/>
                </a:solidFill>
                <a:latin typeface="Arial" panose="020B0604020202020204" pitchFamily="34" charset="0"/>
                <a:cs typeface="Arial" panose="020B0604020202020204" pitchFamily="34" charset="0"/>
              </a:rPr>
              <a:t>Suplementar fósforo, magnesio y potasio para prevenir el síndrome de realimentación y repletar agresivamente los electrolitos cuando su deficiencia es diagnosticada.</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Box 5"/>
          <p:cNvSpPr txBox="1">
            <a:spLocks noChangeArrowheads="1"/>
          </p:cNvSpPr>
          <p:nvPr/>
        </p:nvSpPr>
        <p:spPr bwMode="auto">
          <a:xfrm>
            <a:off x="2161313" y="5956940"/>
            <a:ext cx="4704127" cy="400110"/>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Vincent JL. </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Crit</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Care Med 2005;33:1225-1229.</a:t>
            </a:r>
          </a:p>
          <a:p>
            <a:pPr>
              <a:buFont typeface="Arial" charset="0"/>
              <a:buNone/>
            </a:pPr>
            <a:r>
              <a:rPr lang="en-US" sz="1000" dirty="0">
                <a:solidFill>
                  <a:srgbClr val="595959"/>
                </a:solidFill>
                <a:latin typeface="Arial" panose="020B0604020202020204" pitchFamily="34" charset="0"/>
                <a:cs typeface="Arial" panose="020B0604020202020204" pitchFamily="34" charset="0"/>
              </a:rPr>
              <a:t> </a:t>
            </a:r>
          </a:p>
        </p:txBody>
      </p:sp>
      <p:sp>
        <p:nvSpPr>
          <p:cNvPr id="5" name="Title 4"/>
          <p:cNvSpPr>
            <a:spLocks noGrp="1"/>
          </p:cNvSpPr>
          <p:nvPr>
            <p:ph type="title"/>
          </p:nvPr>
        </p:nvSpPr>
        <p:spPr>
          <a:xfrm>
            <a:off x="1722120" y="60960"/>
            <a:ext cx="8763000" cy="1524000"/>
          </a:xfrm>
        </p:spPr>
        <p:txBody>
          <a:bodyPr/>
          <a:lstStyle/>
          <a:p>
            <a:pPr algn="ctr"/>
            <a:r>
              <a:rPr lang="es-CO" sz="3200" b="1" dirty="0">
                <a:solidFill>
                  <a:srgbClr val="0070C0"/>
                </a:solidFill>
                <a:latin typeface="Arial" panose="020B0604020202020204" pitchFamily="34" charset="0"/>
                <a:cs typeface="Arial" panose="020B0604020202020204" pitchFamily="34" charset="0"/>
              </a:rPr>
              <a:t>Prevenir el síndrome de realimentación</a:t>
            </a:r>
          </a:p>
        </p:txBody>
      </p:sp>
      <p:pic>
        <p:nvPicPr>
          <p:cNvPr id="7" name="Picture 6"/>
          <p:cNvPicPr>
            <a:picLocks noChangeAspect="1" noChangeArrowheads="1"/>
          </p:cNvPicPr>
          <p:nvPr/>
        </p:nvPicPr>
        <p:blipFill>
          <a:blip r:embed="rId3"/>
          <a:srcRect l="24854" r="23819" b="56633"/>
          <a:stretch>
            <a:fillRect/>
          </a:stretch>
        </p:blipFill>
        <p:spPr bwMode="auto">
          <a:xfrm>
            <a:off x="7035658" y="2527518"/>
            <a:ext cx="3728809" cy="2362200"/>
          </a:xfrm>
          <a:prstGeom prst="rect">
            <a:avLst/>
          </a:prstGeom>
          <a:noFill/>
          <a:ln w="9525">
            <a:noFill/>
            <a:miter lim="800000"/>
            <a:headEnd/>
            <a:tailEnd/>
          </a:ln>
        </p:spPr>
      </p:pic>
      <p:sp>
        <p:nvSpPr>
          <p:cNvPr id="8" name="TextBox 7"/>
          <p:cNvSpPr txBox="1"/>
          <p:nvPr/>
        </p:nvSpPr>
        <p:spPr>
          <a:xfrm>
            <a:off x="1892339" y="1584960"/>
            <a:ext cx="6837505" cy="4247317"/>
          </a:xfrm>
          <a:prstGeom prst="rect">
            <a:avLst/>
          </a:prstGeom>
          <a:noFill/>
        </p:spPr>
        <p:txBody>
          <a:bodyPr wrap="square" rtlCol="0">
            <a:spAutoFit/>
          </a:bodyPr>
          <a:lstStyle/>
          <a:p>
            <a:pPr marL="180000" indent="-187200">
              <a:lnSpc>
                <a:spcPts val="2700"/>
              </a:lnSpc>
              <a:buFont typeface="Arial"/>
              <a:buChar char="•"/>
            </a:pPr>
            <a:r>
              <a:rPr lang="es-CO" dirty="0">
                <a:solidFill>
                  <a:srgbClr val="1969B5"/>
                </a:solidFill>
                <a:latin typeface="Arial" panose="020B0604020202020204" pitchFamily="34" charset="0"/>
                <a:cs typeface="Arial" panose="020B0604020202020204" pitchFamily="34" charset="0"/>
              </a:rPr>
              <a:t>Causado por un aumento demasiado</a:t>
            </a:r>
            <a:br>
              <a:rPr lang="es-CO" dirty="0">
                <a:solidFill>
                  <a:srgbClr val="1969B5"/>
                </a:solidFill>
                <a:latin typeface="Arial" panose="020B0604020202020204" pitchFamily="34" charset="0"/>
                <a:cs typeface="Arial" panose="020B0604020202020204" pitchFamily="34" charset="0"/>
              </a:rPr>
            </a:br>
            <a:r>
              <a:rPr lang="es-CO" dirty="0">
                <a:solidFill>
                  <a:srgbClr val="1969B5"/>
                </a:solidFill>
                <a:latin typeface="Arial" panose="020B0604020202020204" pitchFamily="34" charset="0"/>
                <a:cs typeface="Arial" panose="020B0604020202020204" pitchFamily="34" charset="0"/>
              </a:rPr>
              <a:t>rápido en la alimentación de pacientes</a:t>
            </a:r>
            <a:br>
              <a:rPr lang="es-CO" dirty="0">
                <a:solidFill>
                  <a:srgbClr val="1969B5"/>
                </a:solidFill>
                <a:latin typeface="Arial" panose="020B0604020202020204" pitchFamily="34" charset="0"/>
                <a:cs typeface="Arial" panose="020B0604020202020204" pitchFamily="34" charset="0"/>
              </a:rPr>
            </a:br>
            <a:r>
              <a:rPr lang="es-CO" dirty="0">
                <a:solidFill>
                  <a:srgbClr val="1969B5"/>
                </a:solidFill>
                <a:latin typeface="Arial" panose="020B0604020202020204" pitchFamily="34" charset="0"/>
                <a:cs typeface="Arial" panose="020B0604020202020204" pitchFamily="34" charset="0"/>
              </a:rPr>
              <a:t>malnutridos</a:t>
            </a:r>
          </a:p>
          <a:p>
            <a:pPr marL="180000" indent="-187200">
              <a:lnSpc>
                <a:spcPts val="2700"/>
              </a:lnSpc>
              <a:buFont typeface="Arial"/>
              <a:buChar char="•"/>
            </a:pPr>
            <a:r>
              <a:rPr lang="es-CO" dirty="0">
                <a:solidFill>
                  <a:srgbClr val="1969B5"/>
                </a:solidFill>
                <a:latin typeface="Arial" panose="020B0604020202020204" pitchFamily="34" charset="0"/>
                <a:cs typeface="Arial" panose="020B0604020202020204" pitchFamily="34" charset="0"/>
              </a:rPr>
              <a:t>Se caracteriza por:</a:t>
            </a:r>
          </a:p>
          <a:p>
            <a:pPr marL="180000" indent="187200">
              <a:lnSpc>
                <a:spcPts val="2700"/>
              </a:lnSpc>
              <a:buFont typeface="Arial"/>
              <a:buChar char="•"/>
            </a:pPr>
            <a:r>
              <a:rPr lang="es-CO" dirty="0" err="1">
                <a:solidFill>
                  <a:srgbClr val="1969B5"/>
                </a:solidFill>
                <a:latin typeface="Arial" panose="020B0604020202020204" pitchFamily="34" charset="0"/>
                <a:cs typeface="Arial" panose="020B0604020202020204" pitchFamily="34" charset="0"/>
              </a:rPr>
              <a:t>Hipofosfatemia</a:t>
            </a:r>
            <a:endParaRPr lang="es-CO" dirty="0">
              <a:solidFill>
                <a:srgbClr val="1969B5"/>
              </a:solidFill>
              <a:latin typeface="Arial" panose="020B0604020202020204" pitchFamily="34" charset="0"/>
              <a:cs typeface="Arial" panose="020B0604020202020204" pitchFamily="34" charset="0"/>
            </a:endParaRPr>
          </a:p>
          <a:p>
            <a:pPr marL="180000" indent="187200">
              <a:lnSpc>
                <a:spcPts val="2700"/>
              </a:lnSpc>
              <a:buFont typeface="Arial"/>
              <a:buChar char="•"/>
            </a:pPr>
            <a:r>
              <a:rPr lang="es-CO" dirty="0" err="1">
                <a:solidFill>
                  <a:srgbClr val="1969B5"/>
                </a:solidFill>
                <a:latin typeface="Arial" panose="020B0604020202020204" pitchFamily="34" charset="0"/>
                <a:cs typeface="Arial" panose="020B0604020202020204" pitchFamily="34" charset="0"/>
              </a:rPr>
              <a:t>Hipopotasemia</a:t>
            </a:r>
            <a:endParaRPr lang="es-CO" dirty="0">
              <a:solidFill>
                <a:srgbClr val="1969B5"/>
              </a:solidFill>
              <a:latin typeface="Arial" panose="020B0604020202020204" pitchFamily="34" charset="0"/>
              <a:cs typeface="Arial" panose="020B0604020202020204" pitchFamily="34" charset="0"/>
            </a:endParaRPr>
          </a:p>
          <a:p>
            <a:pPr marL="180000" indent="187200">
              <a:lnSpc>
                <a:spcPts val="2700"/>
              </a:lnSpc>
              <a:buFont typeface="Arial"/>
              <a:buChar char="•"/>
            </a:pPr>
            <a:r>
              <a:rPr lang="es-CO" dirty="0" err="1">
                <a:solidFill>
                  <a:srgbClr val="1969B5"/>
                </a:solidFill>
                <a:latin typeface="Arial" panose="020B0604020202020204" pitchFamily="34" charset="0"/>
                <a:cs typeface="Arial" panose="020B0604020202020204" pitchFamily="34" charset="0"/>
              </a:rPr>
              <a:t>Hipomagnesemia</a:t>
            </a:r>
            <a:endParaRPr lang="es-CO" dirty="0">
              <a:solidFill>
                <a:srgbClr val="1969B5"/>
              </a:solidFill>
              <a:latin typeface="Arial" panose="020B0604020202020204" pitchFamily="34" charset="0"/>
              <a:cs typeface="Arial" panose="020B0604020202020204" pitchFamily="34" charset="0"/>
            </a:endParaRPr>
          </a:p>
          <a:p>
            <a:pPr marL="180000" indent="187200">
              <a:lnSpc>
                <a:spcPts val="2700"/>
              </a:lnSpc>
              <a:buFont typeface="Arial"/>
              <a:buChar char="•"/>
            </a:pPr>
            <a:r>
              <a:rPr lang="es-CO" dirty="0">
                <a:solidFill>
                  <a:srgbClr val="1969B5"/>
                </a:solidFill>
                <a:latin typeface="Arial" panose="020B0604020202020204" pitchFamily="34" charset="0"/>
                <a:cs typeface="Arial" panose="020B0604020202020204" pitchFamily="34" charset="0"/>
              </a:rPr>
              <a:t>Sobrecarga de líquidos</a:t>
            </a:r>
          </a:p>
          <a:p>
            <a:pPr marL="180000" indent="-187200">
              <a:lnSpc>
                <a:spcPts val="2700"/>
              </a:lnSpc>
              <a:buFont typeface="Arial"/>
              <a:buChar char="•"/>
            </a:pPr>
            <a:r>
              <a:rPr lang="es-CO" dirty="0">
                <a:solidFill>
                  <a:srgbClr val="1969B5"/>
                </a:solidFill>
                <a:latin typeface="Arial" panose="020B0604020202020204" pitchFamily="34" charset="0"/>
                <a:cs typeface="Arial" panose="020B0604020202020204" pitchFamily="34" charset="0"/>
              </a:rPr>
              <a:t>Anticipar y corregir las deficiencias</a:t>
            </a:r>
            <a:br>
              <a:rPr lang="es-CO" dirty="0">
                <a:solidFill>
                  <a:srgbClr val="1969B5"/>
                </a:solidFill>
                <a:latin typeface="Arial" panose="020B0604020202020204" pitchFamily="34" charset="0"/>
                <a:cs typeface="Arial" panose="020B0604020202020204" pitchFamily="34" charset="0"/>
              </a:rPr>
            </a:br>
            <a:r>
              <a:rPr lang="es-CO" dirty="0">
                <a:solidFill>
                  <a:srgbClr val="1969B5"/>
                </a:solidFill>
                <a:latin typeface="Arial" panose="020B0604020202020204" pitchFamily="34" charset="0"/>
                <a:cs typeface="Arial" panose="020B0604020202020204" pitchFamily="34" charset="0"/>
              </a:rPr>
              <a:t>de líquidos y electrolitos antes de</a:t>
            </a:r>
            <a:br>
              <a:rPr lang="es-CO" dirty="0">
                <a:solidFill>
                  <a:srgbClr val="1969B5"/>
                </a:solidFill>
                <a:latin typeface="Arial" panose="020B0604020202020204" pitchFamily="34" charset="0"/>
                <a:cs typeface="Arial" panose="020B0604020202020204" pitchFamily="34" charset="0"/>
              </a:rPr>
            </a:br>
            <a:r>
              <a:rPr lang="es-CO" dirty="0">
                <a:solidFill>
                  <a:srgbClr val="1969B5"/>
                </a:solidFill>
                <a:latin typeface="Arial" panose="020B0604020202020204" pitchFamily="34" charset="0"/>
                <a:cs typeface="Arial" panose="020B0604020202020204" pitchFamily="34" charset="0"/>
              </a:rPr>
              <a:t>iniciar la alimentación</a:t>
            </a:r>
          </a:p>
          <a:p>
            <a:pPr marL="180000" indent="-187200">
              <a:lnSpc>
                <a:spcPts val="2700"/>
              </a:lnSpc>
              <a:buFont typeface="Arial"/>
              <a:buChar char="•"/>
            </a:pPr>
            <a:r>
              <a:rPr lang="es-CO" dirty="0">
                <a:solidFill>
                  <a:srgbClr val="1969B5"/>
                </a:solidFill>
                <a:latin typeface="Arial" panose="020B0604020202020204" pitchFamily="34" charset="0"/>
                <a:cs typeface="Arial" panose="020B0604020202020204" pitchFamily="34" charset="0"/>
              </a:rPr>
              <a:t>Aumentar lentamente la velocidad de la alimentación</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4294967295"/>
          </p:nvPr>
        </p:nvSpPr>
        <p:spPr>
          <a:xfrm>
            <a:off x="2499360" y="1461558"/>
            <a:ext cx="7833360" cy="4166732"/>
          </a:xfrm>
        </p:spPr>
        <p:txBody>
          <a:bodyPr>
            <a:noAutofit/>
          </a:bodyPr>
          <a:lstStyle/>
          <a:p>
            <a:pPr>
              <a:lnSpc>
                <a:spcPct val="100000"/>
              </a:lnSpc>
              <a:buSzPct val="120000"/>
            </a:pPr>
            <a:r>
              <a:rPr lang="es-CO" sz="2000" dirty="0">
                <a:solidFill>
                  <a:srgbClr val="1969B5"/>
                </a:solidFill>
                <a:latin typeface="Arial" panose="020B0604020202020204" pitchFamily="34" charset="0"/>
                <a:cs typeface="Arial" panose="020B0604020202020204" pitchFamily="34" charset="0"/>
              </a:rPr>
              <a:t>La anticipación es fundamental</a:t>
            </a:r>
          </a:p>
          <a:p>
            <a:pPr>
              <a:lnSpc>
                <a:spcPct val="100000"/>
              </a:lnSpc>
              <a:buSzPct val="120000"/>
            </a:pPr>
            <a:r>
              <a:rPr lang="es-CO" sz="2000" dirty="0">
                <a:solidFill>
                  <a:srgbClr val="1969B5"/>
                </a:solidFill>
                <a:latin typeface="Arial" panose="020B0604020202020204" pitchFamily="34" charset="0"/>
                <a:cs typeface="Arial" panose="020B0604020202020204" pitchFamily="34" charset="0"/>
              </a:rPr>
              <a:t>Corregir anomalías electrolíticas pre-existentes</a:t>
            </a:r>
          </a:p>
          <a:p>
            <a:pPr>
              <a:lnSpc>
                <a:spcPct val="100000"/>
              </a:lnSpc>
              <a:buSzPct val="120000"/>
            </a:pPr>
            <a:r>
              <a:rPr lang="es-CO" sz="2000" dirty="0">
                <a:solidFill>
                  <a:srgbClr val="1969B5"/>
                </a:solidFill>
                <a:latin typeface="Arial" panose="020B0604020202020204" pitchFamily="34" charset="0"/>
                <a:cs typeface="Arial" panose="020B0604020202020204" pitchFamily="34" charset="0"/>
              </a:rPr>
              <a:t>Iniciar la repleción nutricional </a:t>
            </a:r>
            <a:r>
              <a:rPr lang="es-CO" sz="2000" u="sng" dirty="0">
                <a:solidFill>
                  <a:srgbClr val="1969B5"/>
                </a:solidFill>
                <a:latin typeface="Arial" panose="020B0604020202020204" pitchFamily="34" charset="0"/>
                <a:cs typeface="Arial" panose="020B0604020202020204" pitchFamily="34" charset="0"/>
              </a:rPr>
              <a:t>lentamente</a:t>
            </a:r>
          </a:p>
          <a:p>
            <a:pPr>
              <a:lnSpc>
                <a:spcPct val="100000"/>
              </a:lnSpc>
              <a:buSzPct val="120000"/>
            </a:pPr>
            <a:r>
              <a:rPr lang="es-CO" sz="2000" dirty="0">
                <a:solidFill>
                  <a:srgbClr val="1969B5"/>
                </a:solidFill>
                <a:latin typeface="Arial" panose="020B0604020202020204" pitchFamily="34" charset="0"/>
                <a:cs typeface="Arial" panose="020B0604020202020204" pitchFamily="34" charset="0"/>
              </a:rPr>
              <a:t>Iniciar la alimentación hipocalórica</a:t>
            </a:r>
          </a:p>
          <a:p>
            <a:pPr marL="681300" indent="-342900">
              <a:lnSpc>
                <a:spcPct val="100000"/>
              </a:lnSpc>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(10-20 kcal / hora)</a:t>
            </a:r>
          </a:p>
          <a:p>
            <a:pPr marL="681300" indent="-342900">
              <a:lnSpc>
                <a:spcPct val="100000"/>
              </a:lnSpc>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Incrementar gradualmente la velocidad de administración durante la primera semana hasta lograr el objetivo nutricional</a:t>
            </a:r>
          </a:p>
          <a:p>
            <a:pPr marL="681300" indent="-342900">
              <a:lnSpc>
                <a:spcPct val="100000"/>
              </a:lnSpc>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Emplear peso actual en el cálculo de los requerimientos nutricionales</a:t>
            </a:r>
          </a:p>
          <a:p>
            <a:pPr marL="681300" indent="-342900">
              <a:lnSpc>
                <a:spcPct val="100000"/>
              </a:lnSpc>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Corregir deficiencias de electrolitos</a:t>
            </a:r>
            <a:endParaRPr lang="es-CO" sz="2000" dirty="0">
              <a:solidFill>
                <a:srgbClr val="1969B5"/>
              </a:solidFill>
              <a:latin typeface="Arial" panose="020B0604020202020204" pitchFamily="34" charset="0"/>
              <a:ea typeface="ヒラギノ角ゴ Pro W3" charset="-128"/>
              <a:cs typeface="Arial" panose="020B0604020202020204" pitchFamily="34" charset="0"/>
            </a:endParaRPr>
          </a:p>
        </p:txBody>
      </p:sp>
      <p:sp>
        <p:nvSpPr>
          <p:cNvPr id="4" name="Title 4"/>
          <p:cNvSpPr txBox="1">
            <a:spLocks/>
          </p:cNvSpPr>
          <p:nvPr/>
        </p:nvSpPr>
        <p:spPr bwMode="auto">
          <a:xfrm>
            <a:off x="1874520" y="184369"/>
            <a:ext cx="8458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defRPr/>
            </a:pPr>
            <a:r>
              <a:rPr lang="es-CO" sz="3200" b="1" dirty="0">
                <a:solidFill>
                  <a:srgbClr val="1969B5"/>
                </a:solidFill>
                <a:latin typeface="Arial" panose="020B0604020202020204" pitchFamily="34" charset="0"/>
                <a:cs typeface="Arial" panose="020B0604020202020204" pitchFamily="34" charset="0"/>
              </a:rPr>
              <a:t>Prevenir el síndrome de realimentación</a:t>
            </a:r>
            <a:endParaRPr lang="es-CO" sz="3200" b="1" kern="0" dirty="0">
              <a:solidFill>
                <a:srgbClr val="1969B5"/>
              </a:solidFill>
              <a:latin typeface="Arial" panose="020B0604020202020204" pitchFamily="34" charset="0"/>
              <a:ea typeface="ヒラギノ角ゴ Pro W3" pitchFamily="-60" charset="-128"/>
              <a:cs typeface="Arial" panose="020B0604020202020204" pitchFamily="34" charset="0"/>
            </a:endParaRPr>
          </a:p>
        </p:txBody>
      </p:sp>
      <p:sp>
        <p:nvSpPr>
          <p:cNvPr id="5" name="CuadroTexto 4"/>
          <p:cNvSpPr txBox="1"/>
          <p:nvPr/>
        </p:nvSpPr>
        <p:spPr>
          <a:xfrm>
            <a:off x="2499360" y="5762479"/>
            <a:ext cx="3429000" cy="246221"/>
          </a:xfrm>
          <a:prstGeom prst="rect">
            <a:avLst/>
          </a:prstGeom>
          <a:noFill/>
        </p:spPr>
        <p:txBody>
          <a:bodyPr wrap="square" rtlCol="0">
            <a:spAutoFit/>
          </a:bodyPr>
          <a:lstStyle/>
          <a:p>
            <a:r>
              <a:rPr lang="es-ES_tradnl" sz="1000" i="1" dirty="0">
                <a:solidFill>
                  <a:schemeClr val="accent1">
                    <a:lumMod val="75000"/>
                  </a:schemeClr>
                </a:solidFill>
                <a:latin typeface="Arial" panose="020B0604020202020204" pitchFamily="34" charset="0"/>
                <a:cs typeface="Arial" panose="020B0604020202020204" pitchFamily="34" charset="0"/>
              </a:rPr>
              <a:t>Boateng AA. </a:t>
            </a:r>
            <a:r>
              <a:rPr lang="es-ES_tradnl" sz="1000" i="1" dirty="0" err="1">
                <a:solidFill>
                  <a:schemeClr val="accent1">
                    <a:lumMod val="75000"/>
                  </a:schemeClr>
                </a:solidFill>
                <a:latin typeface="Arial" panose="020B0604020202020204" pitchFamily="34" charset="0"/>
                <a:cs typeface="Arial" panose="020B0604020202020204" pitchFamily="34" charset="0"/>
              </a:rPr>
              <a:t>Nutrition</a:t>
            </a:r>
            <a:r>
              <a:rPr lang="es-ES_tradnl" sz="1000" i="1" dirty="0">
                <a:solidFill>
                  <a:schemeClr val="accent1">
                    <a:lumMod val="75000"/>
                  </a:schemeClr>
                </a:solidFill>
                <a:latin typeface="Arial" panose="020B0604020202020204" pitchFamily="34" charset="0"/>
                <a:cs typeface="Arial" panose="020B0604020202020204" pitchFamily="34" charset="0"/>
              </a:rPr>
              <a:t> 2010;26:156-167.</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69621" y="468591"/>
            <a:ext cx="8153400" cy="990600"/>
          </a:xfrm>
        </p:spPr>
        <p:txBody>
          <a:bodyPr>
            <a:noAutofit/>
          </a:bodyPr>
          <a:lstStyle/>
          <a:p>
            <a:pPr algn="ctr">
              <a:lnSpc>
                <a:spcPct val="100000"/>
              </a:lnSpc>
            </a:pPr>
            <a:r>
              <a:rPr lang="es-CO" sz="3200" b="1" dirty="0">
                <a:solidFill>
                  <a:srgbClr val="0070C0"/>
                </a:solidFill>
                <a:latin typeface="Arial" panose="020B0604020202020204" pitchFamily="34" charset="0"/>
                <a:cs typeface="Arial" panose="020B0604020202020204" pitchFamily="34" charset="0"/>
              </a:rPr>
              <a:t>Categorías de complicaciones</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asociadas con la alimentación por sonda</a:t>
            </a:r>
          </a:p>
        </p:txBody>
      </p:sp>
      <p:grpSp>
        <p:nvGrpSpPr>
          <p:cNvPr id="22" name="Group 21"/>
          <p:cNvGrpSpPr/>
          <p:nvPr/>
        </p:nvGrpSpPr>
        <p:grpSpPr>
          <a:xfrm>
            <a:off x="1977592" y="2525990"/>
            <a:ext cx="8254140" cy="2895600"/>
            <a:chOff x="585060" y="2133600"/>
            <a:chExt cx="8254140" cy="2895600"/>
          </a:xfrm>
        </p:grpSpPr>
        <p:sp>
          <p:nvSpPr>
            <p:cNvPr id="7" name="Rounded Rectangle 6"/>
            <p:cNvSpPr/>
            <p:nvPr/>
          </p:nvSpPr>
          <p:spPr bwMode="auto">
            <a:xfrm>
              <a:off x="585060" y="3048000"/>
              <a:ext cx="2539140" cy="1066800"/>
            </a:xfrm>
            <a:prstGeom prst="roundRect">
              <a:avLst/>
            </a:prstGeom>
            <a:solidFill>
              <a:srgbClr val="0070C0"/>
            </a:solidFill>
            <a:ln w="12700"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400" dirty="0">
                  <a:solidFill>
                    <a:schemeClr val="bg1"/>
                  </a:solidFill>
                  <a:latin typeface="Arial"/>
                  <a:cs typeface="Arial"/>
                </a:rPr>
                <a:t>Complicaciones</a:t>
              </a:r>
              <a:br>
                <a:rPr lang="es-CO" sz="2400" dirty="0">
                  <a:solidFill>
                    <a:schemeClr val="bg1"/>
                  </a:solidFill>
                  <a:latin typeface="Arial"/>
                  <a:cs typeface="Arial"/>
                </a:rPr>
              </a:br>
              <a:r>
                <a:rPr lang="es-CO" sz="2400" dirty="0">
                  <a:solidFill>
                    <a:schemeClr val="bg1"/>
                  </a:solidFill>
                  <a:latin typeface="Arial"/>
                  <a:cs typeface="Arial"/>
                </a:rPr>
                <a:t>potenciales</a:t>
              </a:r>
            </a:p>
          </p:txBody>
        </p:sp>
        <p:sp>
          <p:nvSpPr>
            <p:cNvPr id="8" name="Rounded Rectangle 7"/>
            <p:cNvSpPr/>
            <p:nvPr/>
          </p:nvSpPr>
          <p:spPr bwMode="auto">
            <a:xfrm>
              <a:off x="3790462" y="2133600"/>
              <a:ext cx="2133600" cy="762000"/>
            </a:xfrm>
            <a:prstGeom prst="roundRect">
              <a:avLst/>
            </a:prstGeom>
            <a:solidFill>
              <a:srgbClr val="0070C0"/>
            </a:solidFill>
            <a:ln w="12700"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000" dirty="0">
                  <a:solidFill>
                    <a:schemeClr val="bg1"/>
                  </a:solidFill>
                  <a:latin typeface="Arial"/>
                  <a:cs typeface="Arial"/>
                </a:rPr>
                <a:t>Mecánicas</a:t>
              </a:r>
            </a:p>
          </p:txBody>
        </p:sp>
        <p:sp>
          <p:nvSpPr>
            <p:cNvPr id="11" name="Rounded Rectangle 10"/>
            <p:cNvSpPr/>
            <p:nvPr/>
          </p:nvSpPr>
          <p:spPr bwMode="auto">
            <a:xfrm>
              <a:off x="6324600" y="2133600"/>
              <a:ext cx="2514600" cy="762000"/>
            </a:xfrm>
            <a:prstGeom prst="roundRect">
              <a:avLst/>
            </a:prstGeom>
            <a:solidFill>
              <a:srgbClr val="0070C0"/>
            </a:solidFill>
            <a:ln w="12700"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000" dirty="0">
                  <a:solidFill>
                    <a:schemeClr val="bg1"/>
                  </a:solidFill>
                  <a:latin typeface="Arial"/>
                  <a:cs typeface="Arial"/>
                </a:rPr>
                <a:t>Aspiración pulmonar y otras</a:t>
              </a:r>
            </a:p>
          </p:txBody>
        </p:sp>
        <p:sp>
          <p:nvSpPr>
            <p:cNvPr id="12" name="Rounded Rectangle 11"/>
            <p:cNvSpPr/>
            <p:nvPr/>
          </p:nvSpPr>
          <p:spPr bwMode="auto">
            <a:xfrm>
              <a:off x="3657600" y="4267200"/>
              <a:ext cx="2133600" cy="762000"/>
            </a:xfrm>
            <a:prstGeom prst="roundRect">
              <a:avLst/>
            </a:prstGeom>
            <a:solidFill>
              <a:srgbClr val="0070C0"/>
            </a:solidFill>
            <a:ln w="12700"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000" dirty="0">
                  <a:solidFill>
                    <a:schemeClr val="bg1"/>
                  </a:solidFill>
                  <a:latin typeface="Arial"/>
                  <a:cs typeface="Arial"/>
                </a:rPr>
                <a:t>Metabólicas</a:t>
              </a:r>
            </a:p>
          </p:txBody>
        </p:sp>
        <p:sp>
          <p:nvSpPr>
            <p:cNvPr id="13" name="Rounded Rectangle 12"/>
            <p:cNvSpPr/>
            <p:nvPr/>
          </p:nvSpPr>
          <p:spPr bwMode="auto">
            <a:xfrm>
              <a:off x="3657600" y="3200400"/>
              <a:ext cx="2399324" cy="762000"/>
            </a:xfrm>
            <a:prstGeom prst="roundRect">
              <a:avLst/>
            </a:prstGeom>
            <a:solidFill>
              <a:srgbClr val="0070C0"/>
            </a:solidFill>
            <a:ln w="12700"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000" dirty="0">
                  <a:solidFill>
                    <a:schemeClr val="bg1"/>
                  </a:solidFill>
                  <a:latin typeface="Arial"/>
                  <a:cs typeface="Arial"/>
                </a:rPr>
                <a:t>Gastrointestinales</a:t>
              </a:r>
            </a:p>
          </p:txBody>
        </p:sp>
        <p:cxnSp>
          <p:nvCxnSpPr>
            <p:cNvPr id="15" name="Straight Arrow Connector 14"/>
            <p:cNvCxnSpPr>
              <a:stCxn id="7" idx="3"/>
              <a:endCxn id="8" idx="1"/>
            </p:cNvCxnSpPr>
            <p:nvPr/>
          </p:nvCxnSpPr>
          <p:spPr bwMode="auto">
            <a:xfrm flipV="1">
              <a:off x="3124200" y="2514600"/>
              <a:ext cx="666262" cy="1066800"/>
            </a:xfrm>
            <a:prstGeom prst="straightConnector1">
              <a:avLst/>
            </a:prstGeom>
            <a:ln>
              <a:solidFill>
                <a:schemeClr val="accent2">
                  <a:lumMod val="60000"/>
                  <a:lumOff val="40000"/>
                  <a:alpha val="91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16"/>
            <p:cNvCxnSpPr>
              <a:stCxn id="7" idx="3"/>
              <a:endCxn id="13" idx="1"/>
            </p:cNvCxnSpPr>
            <p:nvPr/>
          </p:nvCxnSpPr>
          <p:spPr bwMode="auto">
            <a:xfrm>
              <a:off x="3124200" y="3581400"/>
              <a:ext cx="533400" cy="0"/>
            </a:xfrm>
            <a:prstGeom prst="straightConnector1">
              <a:avLst/>
            </a:prstGeom>
            <a:ln>
              <a:solidFill>
                <a:schemeClr val="accent2">
                  <a:lumMod val="60000"/>
                  <a:lumOff val="40000"/>
                  <a:alpha val="91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18"/>
            <p:cNvCxnSpPr>
              <a:stCxn id="7" idx="3"/>
              <a:endCxn id="12" idx="1"/>
            </p:cNvCxnSpPr>
            <p:nvPr/>
          </p:nvCxnSpPr>
          <p:spPr bwMode="auto">
            <a:xfrm>
              <a:off x="3124200" y="3581400"/>
              <a:ext cx="533400" cy="1066800"/>
            </a:xfrm>
            <a:prstGeom prst="straightConnector1">
              <a:avLst/>
            </a:prstGeom>
            <a:ln>
              <a:solidFill>
                <a:schemeClr val="accent2">
                  <a:lumMod val="60000"/>
                  <a:lumOff val="40000"/>
                  <a:alpha val="91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20"/>
            <p:cNvCxnSpPr>
              <a:stCxn id="8" idx="3"/>
              <a:endCxn id="11" idx="1"/>
            </p:cNvCxnSpPr>
            <p:nvPr/>
          </p:nvCxnSpPr>
          <p:spPr bwMode="auto">
            <a:xfrm>
              <a:off x="5924062" y="2514600"/>
              <a:ext cx="400538" cy="0"/>
            </a:xfrm>
            <a:prstGeom prst="straightConnector1">
              <a:avLst/>
            </a:prstGeom>
            <a:ln>
              <a:solidFill>
                <a:schemeClr val="accent2">
                  <a:lumMod val="60000"/>
                  <a:lumOff val="40000"/>
                  <a:alpha val="91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4520" y="367740"/>
            <a:ext cx="8442960" cy="836126"/>
          </a:xfrm>
          <a:prstGeom prst="rect">
            <a:avLst/>
          </a:prstGeom>
          <a:noFill/>
        </p:spPr>
        <p:txBody>
          <a:bodyPr wrap="square" rtlCol="0">
            <a:spAutoFit/>
          </a:bodyPr>
          <a:lstStyle/>
          <a:p>
            <a:pPr algn="ctr">
              <a:lnSpc>
                <a:spcPts val="2940"/>
              </a:lnSpc>
            </a:pPr>
            <a:r>
              <a:rPr lang="es-CO" sz="3200" b="1" dirty="0">
                <a:solidFill>
                  <a:srgbClr val="1969B5"/>
                </a:solidFill>
                <a:latin typeface="Arial" panose="020B0604020202020204" pitchFamily="34" charset="0"/>
                <a:cs typeface="Arial" panose="020B0604020202020204" pitchFamily="34" charset="0"/>
              </a:rPr>
              <a:t>Complicaciones metabólicas</a:t>
            </a:r>
          </a:p>
          <a:p>
            <a:pPr algn="ctr">
              <a:lnSpc>
                <a:spcPts val="2940"/>
              </a:lnSpc>
            </a:pPr>
            <a:r>
              <a:rPr lang="es-CO" sz="2000" b="1" dirty="0">
                <a:solidFill>
                  <a:srgbClr val="1969B5"/>
                </a:solidFill>
                <a:latin typeface="Arial" panose="020B0604020202020204" pitchFamily="34" charset="0"/>
                <a:cs typeface="Arial" panose="020B0604020202020204" pitchFamily="34" charset="0"/>
              </a:rPr>
              <a:t>La hiperglicemia es común en pacientes con enfermedades críticas</a:t>
            </a:r>
          </a:p>
        </p:txBody>
      </p:sp>
      <p:sp>
        <p:nvSpPr>
          <p:cNvPr id="6" name="TextBox 5"/>
          <p:cNvSpPr txBox="1"/>
          <p:nvPr/>
        </p:nvSpPr>
        <p:spPr>
          <a:xfrm>
            <a:off x="1409437" y="1759430"/>
            <a:ext cx="7285246" cy="2728311"/>
          </a:xfrm>
          <a:prstGeom prst="rect">
            <a:avLst/>
          </a:prstGeom>
          <a:noFill/>
        </p:spPr>
        <p:txBody>
          <a:bodyPr wrap="square" rtlCol="0">
            <a:spAutoFit/>
          </a:bodyPr>
          <a:lstStyle/>
          <a:p>
            <a:pPr algn="just">
              <a:lnSpc>
                <a:spcPts val="2360"/>
              </a:lnSpc>
            </a:pPr>
            <a:r>
              <a:rPr lang="es-CO" sz="2000" dirty="0">
                <a:solidFill>
                  <a:srgbClr val="1969B5"/>
                </a:solidFill>
                <a:latin typeface="Arial" panose="020B0604020202020204" pitchFamily="34" charset="0"/>
                <a:cs typeface="Arial" panose="020B0604020202020204" pitchFamily="34" charset="0"/>
              </a:rPr>
              <a:t>Normoglicemia en la Evaluación de Cuidados Intensivos y Supervivencia al utilizar el Algoritmo de Regulación de Glucosa (NICE-SUGAR)</a:t>
            </a:r>
          </a:p>
          <a:p>
            <a:pPr>
              <a:lnSpc>
                <a:spcPts val="2360"/>
              </a:lnSpc>
            </a:pPr>
            <a:endParaRPr lang="es-CO" sz="2000" dirty="0">
              <a:solidFill>
                <a:srgbClr val="1969B5"/>
              </a:solidFill>
              <a:latin typeface="Arial" panose="020B0604020202020204" pitchFamily="34" charset="0"/>
              <a:cs typeface="Arial" panose="020B0604020202020204" pitchFamily="34" charset="0"/>
            </a:endParaRPr>
          </a:p>
          <a:p>
            <a:pPr marL="97200" lvl="1" indent="-18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El control demasiado estricto de la glucosa</a:t>
            </a:r>
            <a:br>
              <a:rPr lang="es-CO" sz="2000" dirty="0">
                <a:solidFill>
                  <a:srgbClr val="1969B5"/>
                </a:solidFill>
                <a:latin typeface="Arial" panose="020B0604020202020204" pitchFamily="34" charset="0"/>
                <a:cs typeface="Arial" panose="020B0604020202020204" pitchFamily="34" charset="0"/>
              </a:rPr>
            </a:br>
            <a:r>
              <a:rPr lang="es-CO" sz="2000" dirty="0">
                <a:solidFill>
                  <a:srgbClr val="1969B5"/>
                </a:solidFill>
                <a:latin typeface="Arial" panose="020B0604020202020204" pitchFamily="34" charset="0"/>
                <a:cs typeface="Arial" panose="020B0604020202020204" pitchFamily="34" charset="0"/>
              </a:rPr>
              <a:t> hace daño (81-108 mg/</a:t>
            </a:r>
            <a:r>
              <a:rPr lang="es-CO" sz="2000" dirty="0" err="1">
                <a:solidFill>
                  <a:srgbClr val="1969B5"/>
                </a:solidFill>
                <a:latin typeface="Arial" panose="020B0604020202020204" pitchFamily="34" charset="0"/>
                <a:cs typeface="Arial" panose="020B0604020202020204" pitchFamily="34" charset="0"/>
              </a:rPr>
              <a:t>dL</a:t>
            </a:r>
            <a:r>
              <a:rPr lang="es-CO" sz="2000" dirty="0">
                <a:solidFill>
                  <a:srgbClr val="1969B5"/>
                </a:solidFill>
                <a:latin typeface="Arial" panose="020B0604020202020204" pitchFamily="34" charset="0"/>
                <a:cs typeface="Arial" panose="020B0604020202020204" pitchFamily="34" charset="0"/>
              </a:rPr>
              <a:t>; 4.5-6.0 </a:t>
            </a:r>
            <a:r>
              <a:rPr lang="es-CO" sz="2000" dirty="0" err="1">
                <a:solidFill>
                  <a:srgbClr val="1969B5"/>
                </a:solidFill>
                <a:latin typeface="Arial" panose="020B0604020202020204" pitchFamily="34" charset="0"/>
                <a:cs typeface="Arial" panose="020B0604020202020204" pitchFamily="34" charset="0"/>
              </a:rPr>
              <a:t>mmol</a:t>
            </a:r>
            <a:r>
              <a:rPr lang="es-CO" sz="2000" dirty="0">
                <a:solidFill>
                  <a:srgbClr val="1969B5"/>
                </a:solidFill>
                <a:latin typeface="Arial" panose="020B0604020202020204" pitchFamily="34" charset="0"/>
                <a:cs typeface="Arial" panose="020B0604020202020204" pitchFamily="34" charset="0"/>
              </a:rPr>
              <a:t>/L)</a:t>
            </a:r>
          </a:p>
          <a:p>
            <a:pPr marL="270000" indent="18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Incremento en la mortalidad</a:t>
            </a:r>
          </a:p>
          <a:p>
            <a:pPr marL="270000" indent="18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Incremento en el riesgo de hipoglicemia</a:t>
            </a:r>
          </a:p>
        </p:txBody>
      </p:sp>
      <p:sp>
        <p:nvSpPr>
          <p:cNvPr id="7" name="TextBox 6"/>
          <p:cNvSpPr txBox="1"/>
          <p:nvPr/>
        </p:nvSpPr>
        <p:spPr>
          <a:xfrm>
            <a:off x="1432560" y="4652883"/>
            <a:ext cx="6655150" cy="711733"/>
          </a:xfrm>
          <a:prstGeom prst="rect">
            <a:avLst/>
          </a:prstGeom>
          <a:noFill/>
        </p:spPr>
        <p:txBody>
          <a:bodyPr wrap="square" rtlCol="0">
            <a:spAutoFit/>
          </a:bodyPr>
          <a:lstStyle/>
          <a:p>
            <a:pPr>
              <a:lnSpc>
                <a:spcPts val="2460"/>
              </a:lnSpc>
            </a:pPr>
            <a:r>
              <a:rPr lang="es-CO" sz="2000" dirty="0">
                <a:solidFill>
                  <a:srgbClr val="1969B5"/>
                </a:solidFill>
                <a:latin typeface="Arial" panose="020B0604020202020204" pitchFamily="34" charset="0"/>
                <a:cs typeface="Arial" panose="020B0604020202020204" pitchFamily="34" charset="0"/>
              </a:rPr>
              <a:t>El control glicémico a 150 mg/dL (8.3 mmol/L) es más seguro para pacientes con enfermedades críticas.</a:t>
            </a:r>
          </a:p>
        </p:txBody>
      </p:sp>
      <p:pic>
        <p:nvPicPr>
          <p:cNvPr id="8" name="Picture 7" descr="manod 3 y 4.jpg"/>
          <p:cNvPicPr>
            <a:picLocks noChangeAspect="1"/>
          </p:cNvPicPr>
          <p:nvPr/>
        </p:nvPicPr>
        <p:blipFill>
          <a:blip r:embed="rId3"/>
          <a:stretch>
            <a:fillRect/>
          </a:stretch>
        </p:blipFill>
        <p:spPr>
          <a:xfrm>
            <a:off x="8694683" y="2767120"/>
            <a:ext cx="2490326" cy="2423160"/>
          </a:xfrm>
          <a:prstGeom prst="rect">
            <a:avLst/>
          </a:prstGeom>
        </p:spPr>
      </p:pic>
      <p:sp>
        <p:nvSpPr>
          <p:cNvPr id="9" name="CuadroTexto 8"/>
          <p:cNvSpPr txBox="1"/>
          <p:nvPr/>
        </p:nvSpPr>
        <p:spPr>
          <a:xfrm>
            <a:off x="1432560" y="5719399"/>
            <a:ext cx="5638800" cy="400110"/>
          </a:xfrm>
          <a:prstGeom prst="rect">
            <a:avLst/>
          </a:prstGeom>
          <a:noFill/>
        </p:spPr>
        <p:txBody>
          <a:bodyPr wrap="square" rtlCol="0">
            <a:spAutoFit/>
          </a:bodyPr>
          <a:lstStyle/>
          <a:p>
            <a:r>
              <a:rPr lang="es-ES_tradnl" sz="1000" i="1" dirty="0" err="1">
                <a:solidFill>
                  <a:schemeClr val="accent1">
                    <a:lumMod val="75000"/>
                  </a:schemeClr>
                </a:solidFill>
                <a:latin typeface="Arial" panose="020B0604020202020204" pitchFamily="34" charset="0"/>
                <a:cs typeface="Arial" panose="020B0604020202020204" pitchFamily="34" charset="0"/>
              </a:rPr>
              <a:t>The</a:t>
            </a:r>
            <a:r>
              <a:rPr lang="es-ES_tradnl" sz="1000" i="1" dirty="0">
                <a:solidFill>
                  <a:schemeClr val="accent1">
                    <a:lumMod val="75000"/>
                  </a:schemeClr>
                </a:solidFill>
                <a:latin typeface="Arial" panose="020B0604020202020204" pitchFamily="34" charset="0"/>
                <a:cs typeface="Arial" panose="020B0604020202020204" pitchFamily="34" charset="0"/>
              </a:rPr>
              <a:t> NICE-SUGAR </a:t>
            </a:r>
            <a:r>
              <a:rPr lang="es-ES_tradnl" sz="1000" i="1" dirty="0" err="1">
                <a:solidFill>
                  <a:schemeClr val="accent1">
                    <a:lumMod val="75000"/>
                  </a:schemeClr>
                </a:solidFill>
                <a:latin typeface="Arial" panose="020B0604020202020204" pitchFamily="34" charset="0"/>
                <a:cs typeface="Arial" panose="020B0604020202020204" pitchFamily="34" charset="0"/>
              </a:rPr>
              <a:t>Study</a:t>
            </a:r>
            <a:r>
              <a:rPr lang="es-ES_tradnl" sz="1000" i="1" dirty="0">
                <a:solidFill>
                  <a:schemeClr val="accent1">
                    <a:lumMod val="75000"/>
                  </a:schemeClr>
                </a:solidFill>
                <a:latin typeface="Arial" panose="020B0604020202020204" pitchFamily="34" charset="0"/>
                <a:cs typeface="Arial" panose="020B0604020202020204" pitchFamily="34" charset="0"/>
              </a:rPr>
              <a:t> . N Engl J </a:t>
            </a:r>
            <a:r>
              <a:rPr lang="es-ES_tradnl" sz="1000" i="1" dirty="0" err="1">
                <a:solidFill>
                  <a:schemeClr val="accent1">
                    <a:lumMod val="75000"/>
                  </a:schemeClr>
                </a:solidFill>
                <a:latin typeface="Arial" panose="020B0604020202020204" pitchFamily="34" charset="0"/>
                <a:cs typeface="Arial" panose="020B0604020202020204" pitchFamily="34" charset="0"/>
              </a:rPr>
              <a:t>Med</a:t>
            </a:r>
            <a:r>
              <a:rPr lang="es-ES_tradnl" sz="1000" i="1" dirty="0">
                <a:solidFill>
                  <a:schemeClr val="accent1">
                    <a:lumMod val="75000"/>
                  </a:schemeClr>
                </a:solidFill>
                <a:latin typeface="Arial" panose="020B0604020202020204" pitchFamily="34" charset="0"/>
                <a:cs typeface="Arial" panose="020B0604020202020204" pitchFamily="34" charset="0"/>
              </a:rPr>
              <a:t> 2009;360:12831297.</a:t>
            </a:r>
            <a:br>
              <a:rPr lang="es-ES_tradnl" sz="1000" i="1" dirty="0">
                <a:solidFill>
                  <a:schemeClr val="accent1">
                    <a:lumMod val="75000"/>
                  </a:schemeClr>
                </a:solidFill>
                <a:latin typeface="Arial" panose="020B0604020202020204" pitchFamily="34" charset="0"/>
                <a:cs typeface="Arial" panose="020B0604020202020204" pitchFamily="34" charset="0"/>
              </a:rPr>
            </a:br>
            <a:r>
              <a:rPr lang="es-ES_tradnl" sz="1000" i="1" dirty="0" err="1">
                <a:solidFill>
                  <a:schemeClr val="accent1">
                    <a:lumMod val="75000"/>
                  </a:schemeClr>
                </a:solidFill>
                <a:latin typeface="Arial" panose="020B0604020202020204" pitchFamily="34" charset="0"/>
                <a:cs typeface="Arial" panose="020B0604020202020204" pitchFamily="34" charset="0"/>
              </a:rPr>
              <a:t>Reeds</a:t>
            </a:r>
            <a:r>
              <a:rPr lang="es-ES_tradnl" sz="1000" i="1" dirty="0">
                <a:solidFill>
                  <a:schemeClr val="accent1">
                    <a:lumMod val="75000"/>
                  </a:schemeClr>
                </a:solidFill>
                <a:latin typeface="Arial" panose="020B0604020202020204" pitchFamily="34" charset="0"/>
                <a:cs typeface="Arial" panose="020B0604020202020204" pitchFamily="34" charset="0"/>
              </a:rPr>
              <a:t> D. </a:t>
            </a:r>
            <a:r>
              <a:rPr lang="es-ES_tradnl" sz="1000" i="1" dirty="0" err="1">
                <a:solidFill>
                  <a:schemeClr val="accent1">
                    <a:lumMod val="75000"/>
                  </a:schemeClr>
                </a:solidFill>
                <a:latin typeface="Arial" panose="020B0604020202020204" pitchFamily="34" charset="0"/>
                <a:cs typeface="Arial" panose="020B0604020202020204" pitchFamily="34" charset="0"/>
              </a:rPr>
              <a:t>Curr</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Opin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Gastroenterol</a:t>
            </a:r>
            <a:r>
              <a:rPr lang="es-ES_tradnl" sz="1000" i="1" dirty="0">
                <a:solidFill>
                  <a:schemeClr val="accent1">
                    <a:lumMod val="75000"/>
                  </a:schemeClr>
                </a:solidFill>
                <a:latin typeface="Arial" panose="020B0604020202020204" pitchFamily="34" charset="0"/>
                <a:cs typeface="Arial" panose="020B0604020202020204" pitchFamily="34" charset="0"/>
              </a:rPr>
              <a:t> 2010;26:152155.</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5500" y="231407"/>
            <a:ext cx="8001000" cy="1077218"/>
          </a:xfrm>
          <a:prstGeom prst="rect">
            <a:avLst/>
          </a:prstGeom>
          <a:noFill/>
        </p:spPr>
        <p:txBody>
          <a:bodyPr wrap="square" rtlCol="0">
            <a:spAutoFit/>
          </a:bodyPr>
          <a:lstStyle/>
          <a:p>
            <a:pPr algn="ctr"/>
            <a:r>
              <a:rPr lang="es-CO" sz="3200" b="1" kern="400" dirty="0">
                <a:solidFill>
                  <a:srgbClr val="1969B5"/>
                </a:solidFill>
                <a:latin typeface="Arial" panose="020B0604020202020204" pitchFamily="34" charset="0"/>
                <a:cs typeface="Arial" panose="020B0604020202020204" pitchFamily="34" charset="0"/>
              </a:rPr>
              <a:t>El esquema móvil de insulina,</a:t>
            </a:r>
            <a:br>
              <a:rPr lang="es-CO" sz="3200" b="1" kern="400" dirty="0">
                <a:solidFill>
                  <a:srgbClr val="1969B5"/>
                </a:solidFill>
                <a:latin typeface="Arial" panose="020B0604020202020204" pitchFamily="34" charset="0"/>
                <a:cs typeface="Arial" panose="020B0604020202020204" pitchFamily="34" charset="0"/>
              </a:rPr>
            </a:br>
            <a:r>
              <a:rPr lang="es-CO" sz="3200" b="1" kern="400" dirty="0">
                <a:solidFill>
                  <a:srgbClr val="1969B5"/>
                </a:solidFill>
                <a:latin typeface="Arial" panose="020B0604020202020204" pitchFamily="34" charset="0"/>
                <a:cs typeface="Arial" panose="020B0604020202020204" pitchFamily="34" charset="0"/>
              </a:rPr>
              <a:t>por sí mismo, podría ser peligroso</a:t>
            </a:r>
          </a:p>
        </p:txBody>
      </p:sp>
      <p:sp>
        <p:nvSpPr>
          <p:cNvPr id="3" name="TextBox 2"/>
          <p:cNvSpPr txBox="1"/>
          <p:nvPr/>
        </p:nvSpPr>
        <p:spPr>
          <a:xfrm>
            <a:off x="3505200" y="1628665"/>
            <a:ext cx="5528572" cy="733534"/>
          </a:xfrm>
          <a:prstGeom prst="rect">
            <a:avLst/>
          </a:prstGeom>
          <a:noFill/>
        </p:spPr>
        <p:txBody>
          <a:bodyPr wrap="square" rtlCol="0">
            <a:spAutoFit/>
          </a:bodyPr>
          <a:lstStyle/>
          <a:p>
            <a:pPr>
              <a:lnSpc>
                <a:spcPts val="2460"/>
              </a:lnSpc>
            </a:pPr>
            <a:r>
              <a:rPr lang="es-CO" i="1" dirty="0">
                <a:solidFill>
                  <a:srgbClr val="1969B5"/>
                </a:solidFill>
                <a:latin typeface="Arial" panose="020B0604020202020204" pitchFamily="34" charset="0"/>
                <a:cs typeface="Arial" panose="020B0604020202020204" pitchFamily="34" charset="0"/>
              </a:rPr>
              <a:t>“El esquema móvil de insulina como monoterapia</a:t>
            </a:r>
          </a:p>
          <a:p>
            <a:pPr>
              <a:lnSpc>
                <a:spcPts val="2460"/>
              </a:lnSpc>
            </a:pPr>
            <a:r>
              <a:rPr lang="es-CO" i="1" dirty="0">
                <a:solidFill>
                  <a:srgbClr val="1969B5"/>
                </a:solidFill>
                <a:latin typeface="Arial" panose="020B0604020202020204" pitchFamily="34" charset="0"/>
                <a:cs typeface="Arial" panose="020B0604020202020204" pitchFamily="34" charset="0"/>
              </a:rPr>
              <a:t>generalmente es inefectivo y podría ser perjudicial</a:t>
            </a:r>
            <a:r>
              <a:rPr lang="en-US" i="1" dirty="0">
                <a:solidFill>
                  <a:srgbClr val="1969B5"/>
                </a:solidFill>
                <a:latin typeface="Arial" panose="020B0604020202020204" pitchFamily="34" charset="0"/>
                <a:cs typeface="Arial" panose="020B0604020202020204" pitchFamily="34" charset="0"/>
              </a:rPr>
              <a:t>”</a:t>
            </a:r>
            <a:endParaRPr lang="es-ES_tradnl" dirty="0">
              <a:solidFill>
                <a:srgbClr val="1969B5"/>
              </a:solidFill>
              <a:latin typeface="Arial" panose="020B0604020202020204" pitchFamily="34" charset="0"/>
              <a:cs typeface="Arial" panose="020B0604020202020204" pitchFamily="34" charset="0"/>
            </a:endParaRPr>
          </a:p>
        </p:txBody>
      </p:sp>
      <p:sp>
        <p:nvSpPr>
          <p:cNvPr id="5" name="TextBox 4"/>
          <p:cNvSpPr txBox="1"/>
          <p:nvPr/>
        </p:nvSpPr>
        <p:spPr>
          <a:xfrm rot="16200000">
            <a:off x="1402381" y="3701533"/>
            <a:ext cx="3047999" cy="369332"/>
          </a:xfrm>
          <a:prstGeom prst="rect">
            <a:avLst/>
          </a:prstGeom>
          <a:noFill/>
        </p:spPr>
        <p:txBody>
          <a:bodyPr wrap="square" rtlCol="0">
            <a:spAutoFit/>
          </a:bodyPr>
          <a:lstStyle/>
          <a:p>
            <a:pPr algn="ctr"/>
            <a:r>
              <a:rPr lang="es-ES_tradnl" dirty="0">
                <a:solidFill>
                  <a:srgbClr val="1969B5"/>
                </a:solidFill>
                <a:latin typeface="Arial" panose="020B0604020202020204" pitchFamily="34" charset="0"/>
                <a:cs typeface="Arial" panose="020B0604020202020204" pitchFamily="34" charset="0"/>
              </a:rPr>
              <a:t>Glucosa</a:t>
            </a:r>
          </a:p>
        </p:txBody>
      </p:sp>
      <p:sp>
        <p:nvSpPr>
          <p:cNvPr id="6" name="TextBox 5"/>
          <p:cNvSpPr txBox="1"/>
          <p:nvPr/>
        </p:nvSpPr>
        <p:spPr>
          <a:xfrm>
            <a:off x="3505200" y="5410200"/>
            <a:ext cx="838200" cy="369332"/>
          </a:xfrm>
          <a:prstGeom prst="rect">
            <a:avLst/>
          </a:prstGeom>
          <a:noFill/>
        </p:spPr>
        <p:txBody>
          <a:bodyPr wrap="square" rtlCol="0">
            <a:spAutoFit/>
          </a:bodyPr>
          <a:lstStyle/>
          <a:p>
            <a:r>
              <a:rPr lang="es-ES_tradnl" dirty="0">
                <a:solidFill>
                  <a:srgbClr val="1969B5"/>
                </a:solidFill>
                <a:latin typeface="Arial" panose="020B0604020202020204" pitchFamily="34" charset="0"/>
                <a:cs typeface="Arial" panose="020B0604020202020204" pitchFamily="34" charset="0"/>
              </a:rPr>
              <a:t>6 </a:t>
            </a:r>
            <a:r>
              <a:rPr lang="es-ES_tradnl" dirty="0" err="1">
                <a:solidFill>
                  <a:srgbClr val="1969B5"/>
                </a:solidFill>
                <a:latin typeface="Arial" panose="020B0604020202020204" pitchFamily="34" charset="0"/>
                <a:cs typeface="Arial" panose="020B0604020202020204" pitchFamily="34" charset="0"/>
              </a:rPr>
              <a:t>am</a:t>
            </a:r>
            <a:r>
              <a:rPr lang="es-ES_tradnl" dirty="0">
                <a:solidFill>
                  <a:srgbClr val="1969B5"/>
                </a:solidFill>
                <a:latin typeface="Arial" panose="020B0604020202020204" pitchFamily="34" charset="0"/>
                <a:cs typeface="Arial" panose="020B0604020202020204" pitchFamily="34" charset="0"/>
              </a:rPr>
              <a:t>.</a:t>
            </a:r>
          </a:p>
        </p:txBody>
      </p:sp>
      <p:sp>
        <p:nvSpPr>
          <p:cNvPr id="7" name="TextBox 6"/>
          <p:cNvSpPr txBox="1"/>
          <p:nvPr/>
        </p:nvSpPr>
        <p:spPr>
          <a:xfrm>
            <a:off x="5181600" y="5410201"/>
            <a:ext cx="1371600" cy="369332"/>
          </a:xfrm>
          <a:prstGeom prst="rect">
            <a:avLst/>
          </a:prstGeom>
          <a:noFill/>
        </p:spPr>
        <p:txBody>
          <a:bodyPr wrap="square" rtlCol="0">
            <a:spAutoFit/>
          </a:bodyPr>
          <a:lstStyle/>
          <a:p>
            <a:pPr algn="ctr"/>
            <a:r>
              <a:rPr lang="es-ES_tradnl" dirty="0">
                <a:solidFill>
                  <a:srgbClr val="1969B5"/>
                </a:solidFill>
                <a:latin typeface="Arial" panose="020B0604020202020204" pitchFamily="34" charset="0"/>
                <a:cs typeface="Arial" panose="020B0604020202020204" pitchFamily="34" charset="0"/>
              </a:rPr>
              <a:t>    12 </a:t>
            </a:r>
            <a:r>
              <a:rPr lang="es-ES_tradnl" dirty="0" err="1">
                <a:solidFill>
                  <a:srgbClr val="1969B5"/>
                </a:solidFill>
                <a:latin typeface="Arial" panose="020B0604020202020204" pitchFamily="34" charset="0"/>
                <a:cs typeface="Arial" panose="020B0604020202020204" pitchFamily="34" charset="0"/>
              </a:rPr>
              <a:t>pm</a:t>
            </a:r>
            <a:r>
              <a:rPr lang="es-ES_tradnl" dirty="0">
                <a:solidFill>
                  <a:srgbClr val="1969B5"/>
                </a:solidFill>
                <a:latin typeface="Arial" panose="020B0604020202020204" pitchFamily="34" charset="0"/>
                <a:cs typeface="Arial" panose="020B0604020202020204" pitchFamily="34" charset="0"/>
              </a:rPr>
              <a:t>.</a:t>
            </a:r>
          </a:p>
        </p:txBody>
      </p:sp>
      <p:sp>
        <p:nvSpPr>
          <p:cNvPr id="8" name="TextBox 7"/>
          <p:cNvSpPr txBox="1"/>
          <p:nvPr/>
        </p:nvSpPr>
        <p:spPr>
          <a:xfrm>
            <a:off x="6705600" y="5410200"/>
            <a:ext cx="1143000" cy="369332"/>
          </a:xfrm>
          <a:prstGeom prst="rect">
            <a:avLst/>
          </a:prstGeom>
          <a:noFill/>
        </p:spPr>
        <p:txBody>
          <a:bodyPr wrap="square" rtlCol="0">
            <a:spAutoFit/>
          </a:bodyPr>
          <a:lstStyle/>
          <a:p>
            <a:pPr algn="ctr"/>
            <a:r>
              <a:rPr lang="es-ES_tradnl" dirty="0">
                <a:solidFill>
                  <a:srgbClr val="1969B5"/>
                </a:solidFill>
                <a:latin typeface="Arial" panose="020B0604020202020204" pitchFamily="34" charset="0"/>
                <a:cs typeface="Arial" panose="020B0604020202020204" pitchFamily="34" charset="0"/>
              </a:rPr>
              <a:t>6 </a:t>
            </a:r>
            <a:r>
              <a:rPr lang="es-ES_tradnl" dirty="0" err="1">
                <a:solidFill>
                  <a:srgbClr val="1969B5"/>
                </a:solidFill>
                <a:latin typeface="Arial" panose="020B0604020202020204" pitchFamily="34" charset="0"/>
                <a:cs typeface="Arial" panose="020B0604020202020204" pitchFamily="34" charset="0"/>
              </a:rPr>
              <a:t>pm</a:t>
            </a:r>
            <a:r>
              <a:rPr lang="es-ES_tradnl" dirty="0">
                <a:solidFill>
                  <a:srgbClr val="1969B5"/>
                </a:solidFill>
                <a:latin typeface="Arial" panose="020B0604020202020204" pitchFamily="34" charset="0"/>
                <a:cs typeface="Arial" panose="020B0604020202020204" pitchFamily="34" charset="0"/>
              </a:rPr>
              <a:t>.</a:t>
            </a:r>
          </a:p>
        </p:txBody>
      </p:sp>
      <p:sp>
        <p:nvSpPr>
          <p:cNvPr id="9" name="TextBox 8"/>
          <p:cNvSpPr txBox="1"/>
          <p:nvPr/>
        </p:nvSpPr>
        <p:spPr>
          <a:xfrm>
            <a:off x="7924800" y="5410200"/>
            <a:ext cx="1371600" cy="369332"/>
          </a:xfrm>
          <a:prstGeom prst="rect">
            <a:avLst/>
          </a:prstGeom>
          <a:noFill/>
        </p:spPr>
        <p:txBody>
          <a:bodyPr wrap="square" rtlCol="0">
            <a:spAutoFit/>
          </a:bodyPr>
          <a:lstStyle/>
          <a:p>
            <a:pPr algn="ctr"/>
            <a:r>
              <a:rPr lang="es-ES_tradnl" dirty="0">
                <a:solidFill>
                  <a:srgbClr val="1969B5"/>
                </a:solidFill>
                <a:latin typeface="Arial" panose="020B0604020202020204" pitchFamily="34" charset="0"/>
                <a:cs typeface="Arial" panose="020B0604020202020204" pitchFamily="34" charset="0"/>
              </a:rPr>
              <a:t>12 </a:t>
            </a:r>
            <a:r>
              <a:rPr lang="es-ES_tradnl" dirty="0" err="1">
                <a:solidFill>
                  <a:srgbClr val="1969B5"/>
                </a:solidFill>
                <a:latin typeface="Arial" panose="020B0604020202020204" pitchFamily="34" charset="0"/>
                <a:cs typeface="Arial" panose="020B0604020202020204" pitchFamily="34" charset="0"/>
              </a:rPr>
              <a:t>pm</a:t>
            </a:r>
            <a:r>
              <a:rPr lang="es-ES_tradnl" dirty="0">
                <a:solidFill>
                  <a:srgbClr val="1969B5"/>
                </a:solidFill>
                <a:latin typeface="Arial" panose="020B0604020202020204" pitchFamily="34" charset="0"/>
                <a:cs typeface="Arial" panose="020B0604020202020204" pitchFamily="34" charset="0"/>
              </a:rPr>
              <a:t>.</a:t>
            </a:r>
          </a:p>
        </p:txBody>
      </p:sp>
      <p:pic>
        <p:nvPicPr>
          <p:cNvPr id="12" name="Picture 11" descr="1-Diapositiva22.jpg"/>
          <p:cNvPicPr>
            <a:picLocks noChangeAspect="1"/>
          </p:cNvPicPr>
          <p:nvPr/>
        </p:nvPicPr>
        <p:blipFill>
          <a:blip r:embed="rId3"/>
          <a:stretch>
            <a:fillRect/>
          </a:stretch>
        </p:blipFill>
        <p:spPr>
          <a:xfrm>
            <a:off x="3200401" y="2362200"/>
            <a:ext cx="5833371" cy="3084576"/>
          </a:xfrm>
          <a:prstGeom prst="rect">
            <a:avLst/>
          </a:prstGeom>
        </p:spPr>
      </p:pic>
      <p:sp>
        <p:nvSpPr>
          <p:cNvPr id="10" name="CuadroTexto 9"/>
          <p:cNvSpPr txBox="1"/>
          <p:nvPr/>
        </p:nvSpPr>
        <p:spPr>
          <a:xfrm>
            <a:off x="3200401" y="6078349"/>
            <a:ext cx="4114800" cy="246221"/>
          </a:xfrm>
          <a:prstGeom prst="rect">
            <a:avLst/>
          </a:prstGeom>
          <a:noFill/>
        </p:spPr>
        <p:txBody>
          <a:bodyPr wrap="square" rtlCol="0">
            <a:spAutoFit/>
          </a:bodyPr>
          <a:lstStyle/>
          <a:p>
            <a:r>
              <a:rPr lang="es-ES_tradnl" sz="1000" i="1" dirty="0">
                <a:solidFill>
                  <a:schemeClr val="accent1">
                    <a:lumMod val="75000"/>
                  </a:schemeClr>
                </a:solidFill>
                <a:latin typeface="Arial" panose="020B0604020202020204" pitchFamily="34" charset="0"/>
                <a:cs typeface="Arial" panose="020B0604020202020204" pitchFamily="34" charset="0"/>
              </a:rPr>
              <a:t>Thompson C. Diabetes </a:t>
            </a:r>
            <a:r>
              <a:rPr lang="es-ES_tradnl" sz="1000" i="1" dirty="0" err="1">
                <a:solidFill>
                  <a:schemeClr val="accent1">
                    <a:lumMod val="75000"/>
                  </a:schemeClr>
                </a:solidFill>
                <a:latin typeface="Arial" panose="020B0604020202020204" pitchFamily="34" charset="0"/>
                <a:cs typeface="Arial" panose="020B0604020202020204" pitchFamily="34" charset="0"/>
              </a:rPr>
              <a:t>Spectrum</a:t>
            </a:r>
            <a:r>
              <a:rPr lang="es-ES_tradnl" sz="1000" i="1" dirty="0">
                <a:solidFill>
                  <a:schemeClr val="accent1">
                    <a:lumMod val="75000"/>
                  </a:schemeClr>
                </a:solidFill>
                <a:latin typeface="Arial" panose="020B0604020202020204" pitchFamily="34" charset="0"/>
                <a:cs typeface="Arial" panose="020B0604020202020204" pitchFamily="34" charset="0"/>
              </a:rPr>
              <a:t> 2005;18:20-27.</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213360"/>
            <a:ext cx="7391400" cy="1077218"/>
          </a:xfrm>
          <a:prstGeom prst="rect">
            <a:avLst/>
          </a:prstGeom>
          <a:noFill/>
        </p:spPr>
        <p:txBody>
          <a:bodyPr wrap="square" rtlCol="0">
            <a:spAutoFit/>
          </a:bodyPr>
          <a:lstStyle/>
          <a:p>
            <a:pPr algn="ctr"/>
            <a:r>
              <a:rPr lang="es-CO" sz="3200" b="1" dirty="0">
                <a:solidFill>
                  <a:srgbClr val="1969B5"/>
                </a:solidFill>
                <a:latin typeface="Arial" panose="020B0604020202020204" pitchFamily="34" charset="0"/>
                <a:cs typeface="Arial" panose="020B0604020202020204" pitchFamily="34" charset="0"/>
              </a:rPr>
              <a:t>Uso ideal de la insulina para</a:t>
            </a:r>
            <a:br>
              <a:rPr lang="es-CO" sz="3200" b="1" dirty="0">
                <a:solidFill>
                  <a:srgbClr val="1969B5"/>
                </a:solidFill>
                <a:latin typeface="Arial" panose="020B0604020202020204" pitchFamily="34" charset="0"/>
                <a:cs typeface="Arial" panose="020B0604020202020204" pitchFamily="34" charset="0"/>
              </a:rPr>
            </a:br>
            <a:r>
              <a:rPr lang="es-CO" sz="3200" b="1" dirty="0">
                <a:solidFill>
                  <a:srgbClr val="1969B5"/>
                </a:solidFill>
                <a:latin typeface="Arial" panose="020B0604020202020204" pitchFamily="34" charset="0"/>
                <a:cs typeface="Arial" panose="020B0604020202020204" pitchFamily="34" charset="0"/>
              </a:rPr>
              <a:t>el control glicémico</a:t>
            </a:r>
          </a:p>
        </p:txBody>
      </p:sp>
      <p:sp>
        <p:nvSpPr>
          <p:cNvPr id="3" name="TextBox 2"/>
          <p:cNvSpPr txBox="1"/>
          <p:nvPr/>
        </p:nvSpPr>
        <p:spPr>
          <a:xfrm>
            <a:off x="1752600" y="1828800"/>
            <a:ext cx="5867400" cy="3651705"/>
          </a:xfrm>
          <a:prstGeom prst="rect">
            <a:avLst/>
          </a:prstGeom>
          <a:noFill/>
        </p:spPr>
        <p:txBody>
          <a:bodyPr wrap="square" rtlCol="0">
            <a:spAutoFit/>
          </a:bodyPr>
          <a:lstStyle/>
          <a:p>
            <a:pPr marL="270000" indent="-27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La insulina es el agente más adecuado</a:t>
            </a:r>
          </a:p>
          <a:p>
            <a:pPr marL="270000" indent="-27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Usar infusión IV continua para pacientes</a:t>
            </a:r>
            <a:br>
              <a:rPr lang="es-CO" sz="2000" dirty="0">
                <a:solidFill>
                  <a:srgbClr val="1969B5"/>
                </a:solidFill>
                <a:latin typeface="Arial" panose="020B0604020202020204" pitchFamily="34" charset="0"/>
                <a:cs typeface="Arial" panose="020B0604020202020204" pitchFamily="34" charset="0"/>
              </a:rPr>
            </a:br>
            <a:r>
              <a:rPr lang="es-CO" sz="2000" dirty="0">
                <a:solidFill>
                  <a:srgbClr val="1969B5"/>
                </a:solidFill>
                <a:latin typeface="Arial" panose="020B0604020202020204" pitchFamily="34" charset="0"/>
                <a:cs typeface="Arial" panose="020B0604020202020204" pitchFamily="34" charset="0"/>
              </a:rPr>
              <a:t>con enfermedades críticas</a:t>
            </a:r>
          </a:p>
          <a:p>
            <a:pPr marL="270000" indent="-27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Utilizar regímenes de insulina subcutáneos</a:t>
            </a:r>
            <a:br>
              <a:rPr lang="es-CO" sz="2000" dirty="0">
                <a:solidFill>
                  <a:srgbClr val="1969B5"/>
                </a:solidFill>
                <a:latin typeface="Arial" panose="020B0604020202020204" pitchFamily="34" charset="0"/>
                <a:cs typeface="Arial" panose="020B0604020202020204" pitchFamily="34" charset="0"/>
              </a:rPr>
            </a:br>
            <a:r>
              <a:rPr lang="es-CO" sz="2000" dirty="0">
                <a:solidFill>
                  <a:srgbClr val="1969B5"/>
                </a:solidFill>
                <a:latin typeface="Arial" panose="020B0604020202020204" pitchFamily="34" charset="0"/>
                <a:cs typeface="Arial" panose="020B0604020202020204" pitchFamily="34" charset="0"/>
              </a:rPr>
              <a:t>tipo basal-bolo para pacientes que no</a:t>
            </a:r>
            <a:br>
              <a:rPr lang="es-CO" sz="2000" dirty="0">
                <a:solidFill>
                  <a:srgbClr val="1969B5"/>
                </a:solidFill>
                <a:latin typeface="Arial" panose="020B0604020202020204" pitchFamily="34" charset="0"/>
                <a:cs typeface="Arial" panose="020B0604020202020204" pitchFamily="34" charset="0"/>
              </a:rPr>
            </a:br>
            <a:r>
              <a:rPr lang="es-CO" sz="2000" dirty="0">
                <a:solidFill>
                  <a:srgbClr val="1969B5"/>
                </a:solidFill>
                <a:latin typeface="Arial" panose="020B0604020202020204" pitchFamily="34" charset="0"/>
                <a:cs typeface="Arial" panose="020B0604020202020204" pitchFamily="34" charset="0"/>
              </a:rPr>
              <a:t>se encuentren en condición crítica</a:t>
            </a:r>
          </a:p>
          <a:p>
            <a:pPr marL="270000" indent="-27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Evitar la hipoglicemia</a:t>
            </a:r>
          </a:p>
          <a:p>
            <a:pPr marL="270000" indent="-27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Se prefieren los análogos de la insulina</a:t>
            </a:r>
          </a:p>
          <a:p>
            <a:pPr marL="270000" indent="-277200">
              <a:lnSpc>
                <a:spcPts val="2760"/>
              </a:lnSpc>
              <a:buFont typeface="Arial"/>
              <a:buChar char="•"/>
            </a:pPr>
            <a:r>
              <a:rPr lang="es-CO" sz="2000" dirty="0">
                <a:solidFill>
                  <a:srgbClr val="1969B5"/>
                </a:solidFill>
                <a:latin typeface="Arial" panose="020B0604020202020204" pitchFamily="34" charset="0"/>
                <a:cs typeface="Arial" panose="020B0604020202020204" pitchFamily="34" charset="0"/>
              </a:rPr>
              <a:t>Los regímenes de escala móvil de insulina</a:t>
            </a:r>
            <a:br>
              <a:rPr lang="es-CO" sz="2000" dirty="0">
                <a:solidFill>
                  <a:srgbClr val="1969B5"/>
                </a:solidFill>
                <a:latin typeface="Arial" panose="020B0604020202020204" pitchFamily="34" charset="0"/>
                <a:cs typeface="Arial" panose="020B0604020202020204" pitchFamily="34" charset="0"/>
              </a:rPr>
            </a:br>
            <a:r>
              <a:rPr lang="es-CO" sz="2000" dirty="0">
                <a:solidFill>
                  <a:srgbClr val="1969B5"/>
                </a:solidFill>
                <a:latin typeface="Arial" panose="020B0604020202020204" pitchFamily="34" charset="0"/>
                <a:cs typeface="Arial" panose="020B0604020202020204" pitchFamily="34" charset="0"/>
              </a:rPr>
              <a:t>no son efectivos</a:t>
            </a:r>
          </a:p>
        </p:txBody>
      </p:sp>
      <p:pic>
        <p:nvPicPr>
          <p:cNvPr id="4" name="Picture 3" descr="frassco.jpg"/>
          <p:cNvPicPr>
            <a:picLocks noChangeAspect="1"/>
          </p:cNvPicPr>
          <p:nvPr/>
        </p:nvPicPr>
        <p:blipFill>
          <a:blip r:embed="rId3"/>
          <a:stretch>
            <a:fillRect/>
          </a:stretch>
        </p:blipFill>
        <p:spPr>
          <a:xfrm>
            <a:off x="7423652" y="2325724"/>
            <a:ext cx="3055564" cy="2657856"/>
          </a:xfrm>
          <a:prstGeom prst="rect">
            <a:avLst/>
          </a:prstGeom>
          <a:ln>
            <a:noFill/>
          </a:ln>
        </p:spPr>
      </p:pic>
      <p:sp>
        <p:nvSpPr>
          <p:cNvPr id="5" name="CuadroTexto 4"/>
          <p:cNvSpPr txBox="1"/>
          <p:nvPr/>
        </p:nvSpPr>
        <p:spPr>
          <a:xfrm>
            <a:off x="2061299" y="5772506"/>
            <a:ext cx="4581787" cy="246221"/>
          </a:xfrm>
          <a:prstGeom prst="rect">
            <a:avLst/>
          </a:prstGeom>
          <a:noFill/>
        </p:spPr>
        <p:txBody>
          <a:bodyPr wrap="square" rtlCol="0">
            <a:spAutoFit/>
          </a:bodyPr>
          <a:lstStyle/>
          <a:p>
            <a:r>
              <a:rPr lang="es-ES_tradnl" sz="1000" i="1" dirty="0" err="1">
                <a:solidFill>
                  <a:schemeClr val="accent1">
                    <a:lumMod val="75000"/>
                  </a:schemeClr>
                </a:solidFill>
                <a:latin typeface="Arial" panose="020B0604020202020204" pitchFamily="34" charset="0"/>
                <a:cs typeface="Arial" panose="020B0604020202020204" pitchFamily="34" charset="0"/>
              </a:rPr>
              <a:t>Moghissi</a:t>
            </a:r>
            <a:r>
              <a:rPr lang="es-ES_tradnl" sz="1000" i="1" dirty="0">
                <a:solidFill>
                  <a:schemeClr val="accent1">
                    <a:lumMod val="75000"/>
                  </a:schemeClr>
                </a:solidFill>
                <a:latin typeface="Arial" panose="020B0604020202020204" pitchFamily="34" charset="0"/>
                <a:cs typeface="Arial" panose="020B0604020202020204" pitchFamily="34" charset="0"/>
              </a:rPr>
              <a:t> ES. </a:t>
            </a:r>
            <a:r>
              <a:rPr lang="es-ES_tradnl" sz="1000" i="1" dirty="0" err="1">
                <a:solidFill>
                  <a:schemeClr val="accent1">
                    <a:lumMod val="75000"/>
                  </a:schemeClr>
                </a:solidFill>
                <a:latin typeface="Arial" panose="020B0604020202020204" pitchFamily="34" charset="0"/>
                <a:cs typeface="Arial" panose="020B0604020202020204" pitchFamily="34" charset="0"/>
              </a:rPr>
              <a:t>Curr</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Med</a:t>
            </a:r>
            <a:r>
              <a:rPr lang="es-ES_tradnl" sz="1000" i="1" dirty="0">
                <a:solidFill>
                  <a:schemeClr val="accent1">
                    <a:lumMod val="75000"/>
                  </a:schemeClr>
                </a:solidFill>
                <a:latin typeface="Arial" panose="020B0604020202020204" pitchFamily="34" charset="0"/>
                <a:cs typeface="Arial" panose="020B0604020202020204" pitchFamily="34" charset="0"/>
              </a:rPr>
              <a:t> Res </a:t>
            </a:r>
            <a:r>
              <a:rPr lang="es-ES_tradnl" sz="1000" i="1" dirty="0" err="1">
                <a:solidFill>
                  <a:schemeClr val="accent1">
                    <a:lumMod val="75000"/>
                  </a:schemeClr>
                </a:solidFill>
                <a:latin typeface="Arial" panose="020B0604020202020204" pitchFamily="34" charset="0"/>
                <a:cs typeface="Arial" panose="020B0604020202020204" pitchFamily="34" charset="0"/>
              </a:rPr>
              <a:t>Opin</a:t>
            </a:r>
            <a:r>
              <a:rPr lang="es-ES_tradnl" sz="1000" i="1" dirty="0">
                <a:solidFill>
                  <a:schemeClr val="accent1">
                    <a:lumMod val="75000"/>
                  </a:schemeClr>
                </a:solidFill>
                <a:latin typeface="Arial" panose="020B0604020202020204" pitchFamily="34" charset="0"/>
                <a:cs typeface="Arial" panose="020B0604020202020204" pitchFamily="34" charset="0"/>
              </a:rPr>
              <a:t> 2010;26:589-598.</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2620" y="244491"/>
            <a:ext cx="8366760" cy="1569660"/>
          </a:xfrm>
          <a:prstGeom prst="rect">
            <a:avLst/>
          </a:prstGeom>
          <a:noFill/>
        </p:spPr>
        <p:txBody>
          <a:bodyPr wrap="square" rtlCol="0">
            <a:spAutoFit/>
          </a:bodyPr>
          <a:lstStyle/>
          <a:p>
            <a:pPr algn="ctr"/>
            <a:r>
              <a:rPr lang="es-CO" sz="3200" b="1" dirty="0">
                <a:solidFill>
                  <a:srgbClr val="1969B5"/>
                </a:solidFill>
                <a:latin typeface="Arial" panose="020B0604020202020204" pitchFamily="34" charset="0"/>
                <a:cs typeface="Arial" panose="020B0604020202020204" pitchFamily="34" charset="0"/>
              </a:rPr>
              <a:t>Recomendaciones para el control</a:t>
            </a:r>
            <a:br>
              <a:rPr lang="es-CO" sz="3200" b="1" dirty="0">
                <a:solidFill>
                  <a:srgbClr val="1969B5"/>
                </a:solidFill>
                <a:latin typeface="Arial" panose="020B0604020202020204" pitchFamily="34" charset="0"/>
                <a:cs typeface="Arial" panose="020B0604020202020204" pitchFamily="34" charset="0"/>
              </a:rPr>
            </a:br>
            <a:r>
              <a:rPr lang="es-CO" sz="3200" b="1" dirty="0">
                <a:solidFill>
                  <a:srgbClr val="1969B5"/>
                </a:solidFill>
                <a:latin typeface="Arial" panose="020B0604020202020204" pitchFamily="34" charset="0"/>
                <a:cs typeface="Arial" panose="020B0604020202020204" pitchFamily="34" charset="0"/>
              </a:rPr>
              <a:t>óptimo de la glucosa en pacientes</a:t>
            </a:r>
            <a:br>
              <a:rPr lang="es-CO" sz="3200" b="1" dirty="0">
                <a:solidFill>
                  <a:srgbClr val="1969B5"/>
                </a:solidFill>
                <a:latin typeface="Arial" panose="020B0604020202020204" pitchFamily="34" charset="0"/>
                <a:cs typeface="Arial" panose="020B0604020202020204" pitchFamily="34" charset="0"/>
              </a:rPr>
            </a:br>
            <a:r>
              <a:rPr lang="es-CO" sz="3200" b="1" dirty="0">
                <a:solidFill>
                  <a:srgbClr val="1969B5"/>
                </a:solidFill>
                <a:latin typeface="Arial" panose="020B0604020202020204" pitchFamily="34" charset="0"/>
                <a:cs typeface="Arial" panose="020B0604020202020204" pitchFamily="34" charset="0"/>
              </a:rPr>
              <a:t>con enfermedades críticas</a:t>
            </a:r>
          </a:p>
        </p:txBody>
      </p:sp>
      <p:sp>
        <p:nvSpPr>
          <p:cNvPr id="3" name="TextBox 2"/>
          <p:cNvSpPr txBox="1"/>
          <p:nvPr/>
        </p:nvSpPr>
        <p:spPr>
          <a:xfrm>
            <a:off x="1828800" y="2363897"/>
            <a:ext cx="8534400" cy="3093154"/>
          </a:xfrm>
          <a:prstGeom prst="rect">
            <a:avLst/>
          </a:prstGeom>
          <a:noFill/>
        </p:spPr>
        <p:txBody>
          <a:bodyPr wrap="square" rtlCol="0">
            <a:spAutoFit/>
          </a:bodyPr>
          <a:lstStyle/>
          <a:p>
            <a:pPr marL="180000" indent="-187200">
              <a:lnSpc>
                <a:spcPts val="2560"/>
              </a:lnSpc>
              <a:buFont typeface="Arial"/>
              <a:buChar char="•"/>
            </a:pPr>
            <a:r>
              <a:rPr lang="es-CO" sz="2000" dirty="0">
                <a:solidFill>
                  <a:srgbClr val="1969B5"/>
                </a:solidFill>
                <a:latin typeface="Arial" panose="020B0604020202020204" pitchFamily="34" charset="0"/>
                <a:cs typeface="Arial" panose="020B0604020202020204" pitchFamily="34" charset="0"/>
              </a:rPr>
              <a:t>Iniciar la terapia de insulina para la hiperglicemia persistente comenzando en un umbral de no &gt;180 mg/</a:t>
            </a:r>
            <a:r>
              <a:rPr lang="es-CO" sz="2000" dirty="0" err="1">
                <a:solidFill>
                  <a:srgbClr val="1969B5"/>
                </a:solidFill>
                <a:latin typeface="Arial" panose="020B0604020202020204" pitchFamily="34" charset="0"/>
                <a:cs typeface="Arial" panose="020B0604020202020204" pitchFamily="34" charset="0"/>
              </a:rPr>
              <a:t>dL</a:t>
            </a:r>
            <a:r>
              <a:rPr lang="es-CO" sz="2000" dirty="0">
                <a:solidFill>
                  <a:srgbClr val="1969B5"/>
                </a:solidFill>
                <a:latin typeface="Arial" panose="020B0604020202020204" pitchFamily="34" charset="0"/>
                <a:cs typeface="Arial" panose="020B0604020202020204" pitchFamily="34" charset="0"/>
              </a:rPr>
              <a:t> (10.0 mmol/L)</a:t>
            </a:r>
          </a:p>
          <a:p>
            <a:pPr marL="180000" indent="-187200">
              <a:lnSpc>
                <a:spcPts val="2560"/>
              </a:lnSpc>
              <a:buFont typeface="Arial"/>
              <a:buChar char="•"/>
            </a:pPr>
            <a:r>
              <a:rPr lang="es-CO" sz="2000" dirty="0">
                <a:solidFill>
                  <a:srgbClr val="1969B5"/>
                </a:solidFill>
                <a:latin typeface="Arial" panose="020B0604020202020204" pitchFamily="34" charset="0"/>
                <a:cs typeface="Arial" panose="020B0604020202020204" pitchFamily="34" charset="0"/>
              </a:rPr>
              <a:t>Mantener la glucosa en sangre en 140—180 mg/</a:t>
            </a:r>
            <a:r>
              <a:rPr lang="es-CO" sz="2000" dirty="0" err="1">
                <a:solidFill>
                  <a:srgbClr val="1969B5"/>
                </a:solidFill>
                <a:latin typeface="Arial" panose="020B0604020202020204" pitchFamily="34" charset="0"/>
                <a:cs typeface="Arial" panose="020B0604020202020204" pitchFamily="34" charset="0"/>
              </a:rPr>
              <a:t>dL</a:t>
            </a:r>
            <a:r>
              <a:rPr lang="es-CO" sz="2000" dirty="0">
                <a:solidFill>
                  <a:srgbClr val="1969B5"/>
                </a:solidFill>
                <a:latin typeface="Arial" panose="020B0604020202020204" pitchFamily="34" charset="0"/>
                <a:cs typeface="Arial" panose="020B0604020202020204" pitchFamily="34" charset="0"/>
              </a:rPr>
              <a:t> (7.8—10.0 mmol/L)</a:t>
            </a:r>
          </a:p>
          <a:p>
            <a:pPr marL="180000" indent="-187200">
              <a:lnSpc>
                <a:spcPts val="2560"/>
              </a:lnSpc>
              <a:buFont typeface="Arial"/>
              <a:buChar char="•"/>
            </a:pPr>
            <a:r>
              <a:rPr lang="es-CO" sz="2000" dirty="0">
                <a:solidFill>
                  <a:srgbClr val="1969B5"/>
                </a:solidFill>
                <a:latin typeface="Arial" panose="020B0604020202020204" pitchFamily="34" charset="0"/>
                <a:cs typeface="Arial" panose="020B0604020202020204" pitchFamily="34" charset="0"/>
              </a:rPr>
              <a:t>Para ciertos pacientes podrían ser adecuados objetivos más bajos, pero no &lt;110 mg/</a:t>
            </a:r>
            <a:r>
              <a:rPr lang="es-CO" sz="2000" dirty="0" err="1">
                <a:solidFill>
                  <a:srgbClr val="1969B5"/>
                </a:solidFill>
                <a:latin typeface="Arial" panose="020B0604020202020204" pitchFamily="34" charset="0"/>
                <a:cs typeface="Arial" panose="020B0604020202020204" pitchFamily="34" charset="0"/>
              </a:rPr>
              <a:t>dL</a:t>
            </a:r>
            <a:endParaRPr lang="es-CO" sz="2000" dirty="0">
              <a:solidFill>
                <a:srgbClr val="1969B5"/>
              </a:solidFill>
              <a:latin typeface="Arial" panose="020B0604020202020204" pitchFamily="34" charset="0"/>
              <a:cs typeface="Arial" panose="020B0604020202020204" pitchFamily="34" charset="0"/>
            </a:endParaRPr>
          </a:p>
          <a:p>
            <a:pPr marL="180000" indent="-187200">
              <a:lnSpc>
                <a:spcPts val="2560"/>
              </a:lnSpc>
              <a:buFont typeface="Arial"/>
              <a:buChar char="•"/>
            </a:pPr>
            <a:r>
              <a:rPr lang="es-CO" sz="2000" dirty="0">
                <a:solidFill>
                  <a:srgbClr val="1969B5"/>
                </a:solidFill>
                <a:latin typeface="Arial" panose="020B0604020202020204" pitchFamily="34" charset="0"/>
                <a:cs typeface="Arial" panose="020B0604020202020204" pitchFamily="34" charset="0"/>
              </a:rPr>
              <a:t>Se prefiere la infusión de insulina IV ajustada de acuerdo con los protocolos validados con seguridad y eficacia demostrada</a:t>
            </a:r>
          </a:p>
          <a:p>
            <a:pPr marL="180000" indent="-187200">
              <a:lnSpc>
                <a:spcPts val="2560"/>
              </a:lnSpc>
              <a:buFont typeface="Arial"/>
              <a:buChar char="•"/>
            </a:pPr>
            <a:r>
              <a:rPr lang="es-CO" sz="2000" dirty="0">
                <a:solidFill>
                  <a:srgbClr val="1969B5"/>
                </a:solidFill>
                <a:latin typeface="Arial" panose="020B0604020202020204" pitchFamily="34" charset="0"/>
                <a:cs typeface="Arial" panose="020B0604020202020204" pitchFamily="34" charset="0"/>
              </a:rPr>
              <a:t>Monitorear la glucosa frecuentemente para alcanzar un control óptimo de la misma</a:t>
            </a:r>
          </a:p>
        </p:txBody>
      </p:sp>
      <p:sp>
        <p:nvSpPr>
          <p:cNvPr id="4" name="CuadroTexto 3"/>
          <p:cNvSpPr txBox="1"/>
          <p:nvPr/>
        </p:nvSpPr>
        <p:spPr>
          <a:xfrm>
            <a:off x="1912620" y="5606687"/>
            <a:ext cx="6211577" cy="400110"/>
          </a:xfrm>
          <a:prstGeom prst="rect">
            <a:avLst/>
          </a:prstGeom>
          <a:noFill/>
        </p:spPr>
        <p:txBody>
          <a:bodyPr wrap="square" rtlCol="0">
            <a:spAutoFit/>
          </a:bodyPr>
          <a:lstStyle/>
          <a:p>
            <a:r>
              <a:rPr lang="es-ES_tradnl" sz="1000" i="1" dirty="0" err="1">
                <a:solidFill>
                  <a:schemeClr val="accent1">
                    <a:lumMod val="75000"/>
                  </a:schemeClr>
                </a:solidFill>
                <a:latin typeface="Arial" panose="020B0604020202020204" pitchFamily="34" charset="0"/>
                <a:cs typeface="Arial" panose="020B0604020202020204" pitchFamily="34" charset="0"/>
              </a:rPr>
              <a:t>Moghissi</a:t>
            </a:r>
            <a:r>
              <a:rPr lang="es-ES_tradnl" sz="1000" i="1" dirty="0">
                <a:solidFill>
                  <a:schemeClr val="accent1">
                    <a:lumMod val="75000"/>
                  </a:schemeClr>
                </a:solidFill>
                <a:latin typeface="Arial" panose="020B0604020202020204" pitchFamily="34" charset="0"/>
                <a:cs typeface="Arial" panose="020B0604020202020204" pitchFamily="34" charset="0"/>
              </a:rPr>
              <a:t> ET, et al. American </a:t>
            </a:r>
            <a:r>
              <a:rPr lang="es-ES_tradnl" sz="1000" i="1" dirty="0" err="1">
                <a:solidFill>
                  <a:schemeClr val="accent1">
                    <a:lumMod val="75000"/>
                  </a:schemeClr>
                </a:solidFill>
                <a:latin typeface="Arial" panose="020B0604020202020204" pitchFamily="34" charset="0"/>
                <a:cs typeface="Arial" panose="020B0604020202020204" pitchFamily="34" charset="0"/>
              </a:rPr>
              <a:t>Association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of</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Clinical</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Endocrinologists</a:t>
            </a:r>
            <a:r>
              <a:rPr lang="es-ES_tradnl" sz="1000" i="1" dirty="0">
                <a:solidFill>
                  <a:schemeClr val="accent1">
                    <a:lumMod val="75000"/>
                  </a:schemeClr>
                </a:solidFill>
                <a:latin typeface="Arial" panose="020B0604020202020204" pitchFamily="34" charset="0"/>
                <a:cs typeface="Arial" panose="020B0604020202020204" pitchFamily="34" charset="0"/>
              </a:rPr>
              <a:t> and American Diabetes </a:t>
            </a:r>
            <a:r>
              <a:rPr lang="es-ES_tradnl" sz="1000" i="1" dirty="0" err="1">
                <a:solidFill>
                  <a:schemeClr val="accent1">
                    <a:lumMod val="75000"/>
                  </a:schemeClr>
                </a:solidFill>
                <a:latin typeface="Arial" panose="020B0604020202020204" pitchFamily="34" charset="0"/>
                <a:cs typeface="Arial" panose="020B0604020202020204" pitchFamily="34" charset="0"/>
              </a:rPr>
              <a:t>Association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Consensus</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Statement</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on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Inpatient</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Glycemic</a:t>
            </a:r>
            <a:r>
              <a:rPr lang="es-ES_tradnl" sz="1000" i="1" dirty="0">
                <a:solidFill>
                  <a:schemeClr val="accent1">
                    <a:lumMod val="75000"/>
                  </a:schemeClr>
                </a:solidFill>
                <a:latin typeface="Arial" panose="020B0604020202020204" pitchFamily="34" charset="0"/>
                <a:cs typeface="Arial" panose="020B0604020202020204" pitchFamily="34" charset="0"/>
              </a:rPr>
              <a:t> Control. Diabetes </a:t>
            </a:r>
            <a:r>
              <a:rPr lang="es-ES_tradnl" sz="1000" i="1" dirty="0" err="1">
                <a:solidFill>
                  <a:schemeClr val="accent1">
                    <a:lumMod val="75000"/>
                  </a:schemeClr>
                </a:solidFill>
                <a:latin typeface="Arial" panose="020B0604020202020204" pitchFamily="34" charset="0"/>
                <a:cs typeface="Arial" panose="020B0604020202020204" pitchFamily="34" charset="0"/>
              </a:rPr>
              <a:t>Care</a:t>
            </a:r>
            <a:r>
              <a:rPr lang="es-ES_tradnl" sz="1000" i="1" dirty="0">
                <a:solidFill>
                  <a:schemeClr val="accent1">
                    <a:lumMod val="75000"/>
                  </a:schemeClr>
                </a:solidFill>
                <a:latin typeface="Arial" panose="020B0604020202020204" pitchFamily="34" charset="0"/>
                <a:cs typeface="Arial" panose="020B0604020202020204" pitchFamily="34" charset="0"/>
              </a:rPr>
              <a:t> 2009;32:1119-1131.</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3576" y="199990"/>
            <a:ext cx="8595360" cy="1569660"/>
          </a:xfrm>
          <a:prstGeom prst="rect">
            <a:avLst/>
          </a:prstGeom>
          <a:noFill/>
        </p:spPr>
        <p:txBody>
          <a:bodyPr wrap="square" rtlCol="0">
            <a:spAutoFit/>
          </a:bodyPr>
          <a:lstStyle/>
          <a:p>
            <a:pPr algn="ctr"/>
            <a:r>
              <a:rPr lang="es-CO" sz="3200" b="1" dirty="0">
                <a:solidFill>
                  <a:srgbClr val="1969B5"/>
                </a:solidFill>
                <a:latin typeface="Arial" panose="020B0604020202020204" pitchFamily="34" charset="0"/>
                <a:cs typeface="Arial" panose="020B0604020202020204" pitchFamily="34" charset="0"/>
              </a:rPr>
              <a:t>Comparación de la terapia intensiva de insulina (TII) con una estrategia restrictiva de carbohidratos (ERC</a:t>
            </a:r>
            <a:r>
              <a:rPr lang="en-US" sz="3200" b="1" dirty="0">
                <a:solidFill>
                  <a:srgbClr val="1969B5"/>
                </a:solidFill>
                <a:latin typeface="Arial" panose="020B0604020202020204" pitchFamily="34" charset="0"/>
                <a:cs typeface="Arial" panose="020B0604020202020204" pitchFamily="34" charset="0"/>
              </a:rPr>
              <a:t>)</a:t>
            </a:r>
            <a:endParaRPr lang="es-ES_tradnl" sz="3200" b="1" dirty="0">
              <a:solidFill>
                <a:srgbClr val="1969B5"/>
              </a:solidFill>
              <a:latin typeface="Arial" panose="020B0604020202020204" pitchFamily="34" charset="0"/>
              <a:cs typeface="Arial" panose="020B0604020202020204" pitchFamily="34" charset="0"/>
            </a:endParaRPr>
          </a:p>
        </p:txBody>
      </p:sp>
      <p:graphicFrame>
        <p:nvGraphicFramePr>
          <p:cNvPr id="3" name="Group 62"/>
          <p:cNvGraphicFramePr>
            <a:graphicFrameLocks noGrp="1"/>
          </p:cNvGraphicFramePr>
          <p:nvPr>
            <p:extLst>
              <p:ext uri="{D42A27DB-BD31-4B8C-83A1-F6EECF244321}">
                <p14:modId xmlns:p14="http://schemas.microsoft.com/office/powerpoint/2010/main" val="806460569"/>
              </p:ext>
            </p:extLst>
          </p:nvPr>
        </p:nvGraphicFramePr>
        <p:xfrm>
          <a:off x="3268979" y="2347492"/>
          <a:ext cx="5654041" cy="3251202"/>
        </p:xfrm>
        <a:graphic>
          <a:graphicData uri="http://schemas.openxmlformats.org/drawingml/2006/table">
            <a:tbl>
              <a:tblPr bandRow="1"/>
              <a:tblGrid>
                <a:gridCol w="2113748">
                  <a:extLst>
                    <a:ext uri="{9D8B030D-6E8A-4147-A177-3AD203B41FA5}">
                      <a16:colId xmlns:a16="http://schemas.microsoft.com/office/drawing/2014/main" val="20000"/>
                    </a:ext>
                  </a:extLst>
                </a:gridCol>
                <a:gridCol w="1573670">
                  <a:extLst>
                    <a:ext uri="{9D8B030D-6E8A-4147-A177-3AD203B41FA5}">
                      <a16:colId xmlns:a16="http://schemas.microsoft.com/office/drawing/2014/main" val="20001"/>
                    </a:ext>
                  </a:extLst>
                </a:gridCol>
                <a:gridCol w="1966623">
                  <a:extLst>
                    <a:ext uri="{9D8B030D-6E8A-4147-A177-3AD203B41FA5}">
                      <a16:colId xmlns:a16="http://schemas.microsoft.com/office/drawing/2014/main" val="20002"/>
                    </a:ext>
                  </a:extLst>
                </a:gridCol>
              </a:tblGrid>
              <a:tr h="607060">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2400" b="1" i="0" u="none" strike="noStrike" cap="none" normalizeH="0" baseline="0" noProof="0" dirty="0">
                          <a:ln>
                            <a:noFill/>
                          </a:ln>
                          <a:solidFill>
                            <a:schemeClr val="bg1"/>
                          </a:solidFill>
                          <a:effectLst/>
                          <a:latin typeface="Arial" charset="0"/>
                          <a:ea typeface="ヒラギノ角ゴ Pro W3" charset="-128"/>
                          <a:cs typeface="ヒラギノ角ゴ Pro W3" charset="-128"/>
                        </a:rPr>
                        <a:t>Variable</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solidFill>
                      <a:srgbClr val="1D68B4"/>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2400" b="1" i="0" u="none" strike="noStrike" cap="none" normalizeH="0" baseline="0" noProof="0" dirty="0">
                          <a:ln>
                            <a:noFill/>
                          </a:ln>
                          <a:solidFill>
                            <a:srgbClr val="FFFFFF"/>
                          </a:solidFill>
                          <a:effectLst/>
                          <a:latin typeface="Arial" charset="0"/>
                          <a:ea typeface="ヒラギノ角ゴ Pro W3" charset="-128"/>
                          <a:cs typeface="ヒラギノ角ゴ Pro W3" charset="-128"/>
                        </a:rPr>
                        <a:t>ERC</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solidFill>
                      <a:srgbClr val="1D68B4"/>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2400" b="1" i="0" u="none" strike="noStrike" cap="none" normalizeH="0" baseline="0" noProof="0" dirty="0">
                          <a:ln>
                            <a:noFill/>
                          </a:ln>
                          <a:solidFill>
                            <a:srgbClr val="FFFFFF"/>
                          </a:solidFill>
                          <a:effectLst/>
                          <a:latin typeface="Arial" charset="0"/>
                          <a:ea typeface="ヒラギノ角ゴ Pro W3" charset="-128"/>
                          <a:cs typeface="ヒラギノ角ゴ Pro W3" charset="-128"/>
                        </a:rPr>
                        <a:t>TII</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solidFill>
                      <a:srgbClr val="1D68B4"/>
                    </a:solidFill>
                  </a:tcPr>
                </a:tc>
                <a:extLst>
                  <a:ext uri="{0D108BD9-81ED-4DB2-BD59-A6C34878D82A}">
                    <a16:rowId xmlns:a16="http://schemas.microsoft.com/office/drawing/2014/main" val="10000"/>
                  </a:ext>
                </a:extLst>
              </a:tr>
              <a:tr h="1016978">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Insulina</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(P&lt;0.05)</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2 unidades</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diarias</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64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52 unidades</a:t>
                      </a:r>
                      <a:b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b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de insulina</a:t>
                      </a:r>
                      <a:b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b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regular</a:t>
                      </a:r>
                      <a:b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b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diariamente</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3582">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Mediana de glucosa</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en sangre (p&lt;0.05)</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144 mg/</a:t>
                      </a:r>
                      <a:r>
                        <a:rPr kumimoji="0" lang="es-CO" sz="1400" b="1" i="0" u="none" strike="noStrike" cap="none" normalizeH="0" baseline="0" noProof="0" dirty="0" err="1">
                          <a:ln>
                            <a:noFill/>
                          </a:ln>
                          <a:solidFill>
                            <a:srgbClr val="1969B5"/>
                          </a:solidFill>
                          <a:effectLst/>
                          <a:latin typeface="Arial" charset="0"/>
                          <a:ea typeface="ヒラギノ角ゴ Pro W3" charset="-128"/>
                          <a:cs typeface="ヒラギノ角ゴ Pro W3" charset="-128"/>
                        </a:rPr>
                        <a:t>dL</a:t>
                      </a:r>
                      <a:endPar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endParaRP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(8 mmol/L)</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133.6 mg/</a:t>
                      </a:r>
                      <a:r>
                        <a:rPr kumimoji="0" lang="es-CO" sz="1400" b="1" i="0" u="none" strike="noStrike" cap="none" normalizeH="0" baseline="0" noProof="0" dirty="0" err="1">
                          <a:ln>
                            <a:noFill/>
                          </a:ln>
                          <a:solidFill>
                            <a:srgbClr val="1969B5"/>
                          </a:solidFill>
                          <a:effectLst/>
                          <a:latin typeface="Arial" charset="0"/>
                          <a:ea typeface="ヒラギノ角ゴ Pro W3" charset="-128"/>
                          <a:cs typeface="ヒラギノ角ゴ Pro W3" charset="-128"/>
                        </a:rPr>
                        <a:t>dL</a:t>
                      </a:r>
                      <a:b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b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(7.4 mmol/L)</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3582">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Número de pacientes</a:t>
                      </a:r>
                      <a:b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b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con hipoglicemia</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(p&lt;0.001)</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400" b="1" i="0" u="none" strike="noStrike" cap="none" normalizeH="0" baseline="0" noProof="0" dirty="0">
                          <a:ln>
                            <a:noFill/>
                          </a:ln>
                          <a:solidFill>
                            <a:srgbClr val="1969B5"/>
                          </a:solidFill>
                          <a:effectLst/>
                          <a:latin typeface="Arial" charset="0"/>
                          <a:ea typeface="ヒラギノ角ゴ Pro W3" charset="-128"/>
                          <a:cs typeface="ヒラギノ角ゴ Pro W3" charset="-128"/>
                        </a:rPr>
                        <a:t>6 (3.5%)</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defRPr/>
                      </a:pPr>
                      <a:r>
                        <a:rPr kumimoji="0" lang="es-CO" sz="1400" b="1" i="0" u="none" strike="noStrike" kern="1200" cap="none" spc="0" normalizeH="0" baseline="0" noProof="0" dirty="0">
                          <a:ln>
                            <a:noFill/>
                          </a:ln>
                          <a:solidFill>
                            <a:srgbClr val="1969B5"/>
                          </a:solidFill>
                          <a:effectLst/>
                          <a:uLnTx/>
                          <a:uFillTx/>
                          <a:latin typeface="Arial" charset="0"/>
                          <a:ea typeface="ヒラギノ角ゴ Pro W3" charset="-128"/>
                          <a:cs typeface="ヒラギノ角ゴ Pro W3" charset="-128"/>
                        </a:rPr>
                        <a:t>27 (16%)</a:t>
                      </a:r>
                    </a:p>
                  </a:txBody>
                  <a:tcPr marL="0" marR="0" marT="0" marB="0" anchor="ctr" anchorCtr="1"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CuadroTexto 3"/>
          <p:cNvSpPr txBox="1"/>
          <p:nvPr/>
        </p:nvSpPr>
        <p:spPr>
          <a:xfrm>
            <a:off x="3268979" y="5760289"/>
            <a:ext cx="4493004" cy="246221"/>
          </a:xfrm>
          <a:prstGeom prst="rect">
            <a:avLst/>
          </a:prstGeom>
          <a:noFill/>
        </p:spPr>
        <p:txBody>
          <a:bodyPr wrap="square" rtlCol="0">
            <a:spAutoFit/>
          </a:bodyPr>
          <a:lstStyle/>
          <a:p>
            <a:r>
              <a:rPr lang="es-ES_tradnl" sz="1000" i="1" dirty="0">
                <a:solidFill>
                  <a:schemeClr val="accent1">
                    <a:lumMod val="75000"/>
                  </a:schemeClr>
                </a:solidFill>
                <a:latin typeface="Arial" panose="020B0604020202020204" pitchFamily="34" charset="0"/>
                <a:cs typeface="Arial" panose="020B0604020202020204" pitchFamily="34" charset="0"/>
              </a:rPr>
              <a:t>de </a:t>
            </a:r>
            <a:r>
              <a:rPr lang="es-ES_tradnl" sz="1000" i="1" dirty="0" err="1">
                <a:solidFill>
                  <a:schemeClr val="accent1">
                    <a:lumMod val="75000"/>
                  </a:schemeClr>
                </a:solidFill>
                <a:latin typeface="Arial" panose="020B0604020202020204" pitchFamily="34" charset="0"/>
                <a:cs typeface="Arial" panose="020B0604020202020204" pitchFamily="34" charset="0"/>
              </a:rPr>
              <a:t>Azevedo</a:t>
            </a:r>
            <a:r>
              <a:rPr lang="es-ES_tradnl" sz="1000" i="1" dirty="0">
                <a:solidFill>
                  <a:schemeClr val="accent1">
                    <a:lumMod val="75000"/>
                  </a:schemeClr>
                </a:solidFill>
                <a:latin typeface="Arial" panose="020B0604020202020204" pitchFamily="34" charset="0"/>
                <a:cs typeface="Arial" panose="020B0604020202020204" pitchFamily="34" charset="0"/>
              </a:rPr>
              <a:t> JRA. J </a:t>
            </a:r>
            <a:r>
              <a:rPr lang="es-ES_tradnl" sz="1000" i="1" dirty="0" err="1">
                <a:solidFill>
                  <a:schemeClr val="accent1">
                    <a:lumMod val="75000"/>
                  </a:schemeClr>
                </a:solidFill>
                <a:latin typeface="Arial" panose="020B0604020202020204" pitchFamily="34" charset="0"/>
                <a:cs typeface="Arial" panose="020B0604020202020204" pitchFamily="34" charset="0"/>
              </a:rPr>
              <a:t>Crit</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Care</a:t>
            </a:r>
            <a:r>
              <a:rPr lang="es-ES_tradnl" sz="1000" i="1" dirty="0">
                <a:solidFill>
                  <a:schemeClr val="accent1">
                    <a:lumMod val="75000"/>
                  </a:schemeClr>
                </a:solidFill>
                <a:latin typeface="Arial" panose="020B0604020202020204" pitchFamily="34" charset="0"/>
                <a:cs typeface="Arial" panose="020B0604020202020204" pitchFamily="34" charset="0"/>
              </a:rPr>
              <a:t> 2010;25:8485.</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9156" y="459076"/>
            <a:ext cx="7848600" cy="584775"/>
          </a:xfrm>
          <a:prstGeom prst="rect">
            <a:avLst/>
          </a:prstGeom>
          <a:noFill/>
        </p:spPr>
        <p:txBody>
          <a:bodyPr wrap="square" rtlCol="0">
            <a:spAutoFit/>
          </a:bodyPr>
          <a:lstStyle/>
          <a:p>
            <a:pPr algn="ctr"/>
            <a:r>
              <a:rPr lang="es-CO" sz="3200" b="1" dirty="0">
                <a:solidFill>
                  <a:srgbClr val="1969B5"/>
                </a:solidFill>
                <a:latin typeface="Arial" panose="020B0604020202020204" pitchFamily="34" charset="0"/>
                <a:cs typeface="Arial" panose="020B0604020202020204" pitchFamily="34" charset="0"/>
              </a:rPr>
              <a:t>Interacción fármaco – nutriente enteral</a:t>
            </a:r>
          </a:p>
        </p:txBody>
      </p:sp>
      <p:sp>
        <p:nvSpPr>
          <p:cNvPr id="3" name="TextBox 2"/>
          <p:cNvSpPr txBox="1"/>
          <p:nvPr/>
        </p:nvSpPr>
        <p:spPr>
          <a:xfrm>
            <a:off x="1659255" y="1548438"/>
            <a:ext cx="8873490" cy="400110"/>
          </a:xfrm>
          <a:prstGeom prst="rect">
            <a:avLst/>
          </a:prstGeom>
          <a:noFill/>
        </p:spPr>
        <p:txBody>
          <a:bodyPr wrap="square" rtlCol="0">
            <a:spAutoFit/>
          </a:bodyPr>
          <a:lstStyle/>
          <a:p>
            <a:pPr algn="ctr"/>
            <a:r>
              <a:rPr lang="es-CO" sz="2000" b="1" dirty="0">
                <a:solidFill>
                  <a:srgbClr val="1969B5"/>
                </a:solidFill>
                <a:latin typeface="Arial" panose="020B0604020202020204" pitchFamily="34" charset="0"/>
                <a:cs typeface="Arial" panose="020B0604020202020204" pitchFamily="34" charset="0"/>
              </a:rPr>
              <a:t>Evalúe aspectos de importancia en pacientes alimentados por sonda:</a:t>
            </a:r>
          </a:p>
        </p:txBody>
      </p:sp>
      <p:sp>
        <p:nvSpPr>
          <p:cNvPr id="4" name="TextBox 3"/>
          <p:cNvSpPr txBox="1"/>
          <p:nvPr/>
        </p:nvSpPr>
        <p:spPr>
          <a:xfrm>
            <a:off x="1918335" y="2145507"/>
            <a:ext cx="8355330" cy="3477875"/>
          </a:xfrm>
          <a:prstGeom prst="rect">
            <a:avLst/>
          </a:prstGeom>
          <a:noFill/>
        </p:spPr>
        <p:txBody>
          <a:bodyPr wrap="square" rtlCol="0">
            <a:spAutoFit/>
          </a:bodyPr>
          <a:lstStyle/>
          <a:p>
            <a:pPr marL="270000" indent="-187200">
              <a:buFont typeface="Arial"/>
              <a:buChar char="•"/>
            </a:pPr>
            <a:r>
              <a:rPr lang="es-CO" sz="2000" dirty="0">
                <a:solidFill>
                  <a:srgbClr val="1969B5"/>
                </a:solidFill>
                <a:latin typeface="Arial" panose="020B0604020202020204" pitchFamily="34" charset="0"/>
                <a:cs typeface="Arial" panose="020B0604020202020204" pitchFamily="34" charset="0"/>
              </a:rPr>
              <a:t>No mezcle medicamentos con la fórmula de nutrición enteral</a:t>
            </a:r>
          </a:p>
          <a:p>
            <a:pPr marL="270000" indent="-187200">
              <a:buFont typeface="Arial"/>
              <a:buChar char="•"/>
            </a:pPr>
            <a:r>
              <a:rPr lang="es-CO" sz="2000" dirty="0">
                <a:solidFill>
                  <a:srgbClr val="1969B5"/>
                </a:solidFill>
                <a:latin typeface="Arial" panose="020B0604020202020204" pitchFamily="34" charset="0"/>
                <a:cs typeface="Arial" panose="020B0604020202020204" pitchFamily="34" charset="0"/>
              </a:rPr>
              <a:t>Si requiere usar medicamentos por sonda, prefiera las formas líquidas</a:t>
            </a:r>
          </a:p>
          <a:p>
            <a:pPr marL="270000" indent="-187200">
              <a:buFont typeface="Arial"/>
              <a:buChar char="•"/>
            </a:pPr>
            <a:r>
              <a:rPr lang="es-CO" sz="2000" dirty="0">
                <a:solidFill>
                  <a:srgbClr val="1969B5"/>
                </a:solidFill>
                <a:latin typeface="Arial" panose="020B0604020202020204" pitchFamily="34" charset="0"/>
                <a:cs typeface="Arial" panose="020B0604020202020204" pitchFamily="34" charset="0"/>
              </a:rPr>
              <a:t>Evite cortar, abrir o triturar tabletas o cápsulas de medicamentos</a:t>
            </a:r>
          </a:p>
          <a:p>
            <a:pPr marL="882900" indent="-342900">
              <a:buSzPct val="80000"/>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Con margen terapéutico estrecho</a:t>
            </a:r>
          </a:p>
          <a:p>
            <a:pPr marL="882900" indent="-342900">
              <a:buSzPct val="80000"/>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Con cubierta entérica o de liberación retardada</a:t>
            </a:r>
          </a:p>
          <a:p>
            <a:pPr marL="882900" indent="-342900">
              <a:buSzPct val="80000"/>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Con principios activos inestables</a:t>
            </a:r>
          </a:p>
          <a:p>
            <a:pPr marL="882900" indent="-342900">
              <a:buSzPct val="80000"/>
              <a:buFont typeface="Courier New" panose="02070309020205020404" pitchFamily="49" charset="0"/>
              <a:buChar char="o"/>
            </a:pPr>
            <a:r>
              <a:rPr lang="es-CO" sz="2000" dirty="0" err="1">
                <a:solidFill>
                  <a:srgbClr val="1969B5"/>
                </a:solidFill>
                <a:latin typeface="Arial" panose="020B0604020202020204" pitchFamily="34" charset="0"/>
                <a:cs typeface="Arial" panose="020B0604020202020204" pitchFamily="34" charset="0"/>
              </a:rPr>
              <a:t>Citotóxicos</a:t>
            </a:r>
            <a:r>
              <a:rPr lang="es-CO" sz="2000" dirty="0">
                <a:solidFill>
                  <a:srgbClr val="1969B5"/>
                </a:solidFill>
                <a:latin typeface="Arial" panose="020B0604020202020204" pitchFamily="34" charset="0"/>
                <a:cs typeface="Arial" panose="020B0604020202020204" pitchFamily="34" charset="0"/>
              </a:rPr>
              <a:t> o inmunosupresores</a:t>
            </a:r>
          </a:p>
          <a:p>
            <a:pPr marL="882900" indent="-342900">
              <a:buSzPct val="80000"/>
              <a:buFont typeface="Courier New" panose="02070309020205020404" pitchFamily="49" charset="0"/>
              <a:buChar char="o"/>
            </a:pPr>
            <a:r>
              <a:rPr lang="es-CO" sz="2000" dirty="0">
                <a:solidFill>
                  <a:srgbClr val="1969B5"/>
                </a:solidFill>
                <a:latin typeface="Arial" panose="020B0604020202020204" pitchFamily="34" charset="0"/>
                <a:cs typeface="Arial" panose="020B0604020202020204" pitchFamily="34" charset="0"/>
              </a:rPr>
              <a:t>Infórmese acerca de las interacciones entre los fármacos</a:t>
            </a:r>
            <a:br>
              <a:rPr lang="es-CO" sz="2000" dirty="0">
                <a:solidFill>
                  <a:srgbClr val="1969B5"/>
                </a:solidFill>
                <a:latin typeface="Arial" panose="020B0604020202020204" pitchFamily="34" charset="0"/>
                <a:cs typeface="Arial" panose="020B0604020202020204" pitchFamily="34" charset="0"/>
              </a:rPr>
            </a:br>
            <a:r>
              <a:rPr lang="es-CO" sz="2000" dirty="0">
                <a:solidFill>
                  <a:srgbClr val="1969B5"/>
                </a:solidFill>
                <a:latin typeface="Arial" panose="020B0604020202020204" pitchFamily="34" charset="0"/>
                <a:cs typeface="Arial" panose="020B0604020202020204" pitchFamily="34" charset="0"/>
              </a:rPr>
              <a:t>y la nutrición enteral</a:t>
            </a:r>
          </a:p>
          <a:p>
            <a:pPr marL="875700" indent="-342900">
              <a:buSzPct val="80000"/>
              <a:buFont typeface="Courier New" panose="02070309020205020404" pitchFamily="49" charset="0"/>
              <a:buChar char="o"/>
            </a:pPr>
            <a:r>
              <a:rPr lang="es-CO" sz="2000" dirty="0" err="1">
                <a:solidFill>
                  <a:srgbClr val="1969B5"/>
                </a:solidFill>
                <a:latin typeface="Arial" panose="020B0604020202020204" pitchFamily="34" charset="0"/>
                <a:cs typeface="Arial" panose="020B0604020202020204" pitchFamily="34" charset="0"/>
              </a:rPr>
              <a:t>Fenitoína</a:t>
            </a:r>
            <a:endParaRPr lang="es-CO" sz="2000" dirty="0">
              <a:solidFill>
                <a:srgbClr val="1969B5"/>
              </a:solidFill>
              <a:latin typeface="Arial" panose="020B0604020202020204" pitchFamily="34" charset="0"/>
              <a:cs typeface="Arial" panose="020B0604020202020204" pitchFamily="34" charset="0"/>
            </a:endParaRPr>
          </a:p>
          <a:p>
            <a:pPr marL="875700" indent="-342900">
              <a:buSzPct val="80000"/>
              <a:buFont typeface="Courier New" panose="02070309020205020404" pitchFamily="49" charset="0"/>
              <a:buChar char="o"/>
            </a:pPr>
            <a:r>
              <a:rPr lang="es-CO" sz="2000" dirty="0" err="1">
                <a:solidFill>
                  <a:srgbClr val="1969B5"/>
                </a:solidFill>
                <a:latin typeface="Arial" panose="020B0604020202020204" pitchFamily="34" charset="0"/>
                <a:cs typeface="Arial" panose="020B0604020202020204" pitchFamily="34" charset="0"/>
              </a:rPr>
              <a:t>Ciprofloxacina</a:t>
            </a:r>
            <a:endParaRPr lang="es-CO" sz="2000" dirty="0">
              <a:solidFill>
                <a:srgbClr val="1969B5"/>
              </a:solidFill>
              <a:latin typeface="Arial" panose="020B0604020202020204" pitchFamily="34" charset="0"/>
              <a:cs typeface="Arial" panose="020B0604020202020204" pitchFamily="34" charset="0"/>
            </a:endParaRPr>
          </a:p>
        </p:txBody>
      </p:sp>
      <p:sp>
        <p:nvSpPr>
          <p:cNvPr id="7" name="TextBox 6"/>
          <p:cNvSpPr txBox="1"/>
          <p:nvPr/>
        </p:nvSpPr>
        <p:spPr>
          <a:xfrm>
            <a:off x="1918335" y="6047781"/>
            <a:ext cx="5974080" cy="246221"/>
          </a:xfrm>
          <a:prstGeom prst="rect">
            <a:avLst/>
          </a:prstGeom>
          <a:noFill/>
        </p:spPr>
        <p:txBody>
          <a:bodyPr wrap="square" rtlCol="0">
            <a:spAutoFit/>
          </a:bodyPr>
          <a:lstStyle/>
          <a:p>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Lourenco R: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Enteral</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feeding: drug/nutrient interaction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Clin</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pitchFamily="-60" charset="-128"/>
                <a:cs typeface="Arial" panose="020B0604020202020204" pitchFamily="34" charset="0"/>
              </a:rPr>
              <a:t> 2001; 20: 187 – 193.</a:t>
            </a:r>
            <a:endParaRPr lang="es-ES_tradnl" sz="1000" i="1"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466134"/>
            <a:ext cx="7543800" cy="1077218"/>
          </a:xfrm>
          <a:prstGeom prst="rect">
            <a:avLst/>
          </a:prstGeom>
          <a:noFill/>
        </p:spPr>
        <p:txBody>
          <a:bodyPr wrap="square" rtlCol="0">
            <a:spAutoFit/>
          </a:bodyPr>
          <a:lstStyle/>
          <a:p>
            <a:pPr algn="ctr"/>
            <a:r>
              <a:rPr lang="es-CO" sz="3200" b="1" dirty="0">
                <a:solidFill>
                  <a:srgbClr val="1969B5"/>
                </a:solidFill>
                <a:latin typeface="Arial" panose="020B0604020202020204" pitchFamily="34" charset="0"/>
                <a:cs typeface="Arial" panose="020B0604020202020204" pitchFamily="34" charset="0"/>
              </a:rPr>
              <a:t>Proporcionar una terapia estratégica</a:t>
            </a:r>
            <a:br>
              <a:rPr lang="es-CO" sz="3200" b="1" dirty="0">
                <a:solidFill>
                  <a:srgbClr val="1969B5"/>
                </a:solidFill>
                <a:latin typeface="Arial" panose="020B0604020202020204" pitchFamily="34" charset="0"/>
                <a:cs typeface="Arial" panose="020B0604020202020204" pitchFamily="34" charset="0"/>
              </a:rPr>
            </a:br>
            <a:r>
              <a:rPr lang="es-CO" sz="3200" b="1" dirty="0">
                <a:solidFill>
                  <a:srgbClr val="1969B5"/>
                </a:solidFill>
                <a:latin typeface="Arial" panose="020B0604020202020204" pitchFamily="34" charset="0"/>
                <a:cs typeface="Arial" panose="020B0604020202020204" pitchFamily="34" charset="0"/>
              </a:rPr>
              <a:t>de nutrición</a:t>
            </a:r>
          </a:p>
        </p:txBody>
      </p:sp>
      <p:sp>
        <p:nvSpPr>
          <p:cNvPr id="3" name="TextBox 2"/>
          <p:cNvSpPr txBox="1"/>
          <p:nvPr/>
        </p:nvSpPr>
        <p:spPr>
          <a:xfrm>
            <a:off x="2324100" y="2019563"/>
            <a:ext cx="75438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Lista de control clínico “AASPEPC” que se enfoca en:</a:t>
            </a:r>
          </a:p>
        </p:txBody>
      </p:sp>
      <p:sp>
        <p:nvSpPr>
          <p:cNvPr id="4" name="TextBox 3"/>
          <p:cNvSpPr txBox="1"/>
          <p:nvPr/>
        </p:nvSpPr>
        <p:spPr>
          <a:xfrm>
            <a:off x="3596640" y="2606041"/>
            <a:ext cx="6019800" cy="3050835"/>
          </a:xfrm>
          <a:prstGeom prst="rect">
            <a:avLst/>
          </a:prstGeom>
          <a:noFill/>
        </p:spPr>
        <p:txBody>
          <a:bodyPr wrap="square" rtlCol="0">
            <a:spAutoFit/>
          </a:bodyPr>
          <a:lstStyle/>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A</a:t>
            </a:r>
            <a:r>
              <a:rPr lang="es-CO" sz="2400" dirty="0">
                <a:solidFill>
                  <a:srgbClr val="1969B5"/>
                </a:solidFill>
                <a:latin typeface="Arial" panose="020B0604020202020204" pitchFamily="34" charset="0"/>
                <a:cs typeface="Arial" panose="020B0604020202020204" pitchFamily="34" charset="0"/>
              </a:rPr>
              <a:t>limentación</a:t>
            </a:r>
          </a:p>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A</a:t>
            </a:r>
            <a:r>
              <a:rPr lang="es-CO" sz="2400" dirty="0">
                <a:solidFill>
                  <a:srgbClr val="1969B5"/>
                </a:solidFill>
                <a:latin typeface="Arial" panose="020B0604020202020204" pitchFamily="34" charset="0"/>
                <a:cs typeface="Arial" panose="020B0604020202020204" pitchFamily="34" charset="0"/>
              </a:rPr>
              <a:t>nalgesia</a:t>
            </a:r>
          </a:p>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S</a:t>
            </a:r>
            <a:r>
              <a:rPr lang="es-CO" sz="2400" dirty="0">
                <a:solidFill>
                  <a:srgbClr val="1969B5"/>
                </a:solidFill>
                <a:latin typeface="Arial" panose="020B0604020202020204" pitchFamily="34" charset="0"/>
                <a:cs typeface="Arial" panose="020B0604020202020204" pitchFamily="34" charset="0"/>
              </a:rPr>
              <a:t>edación</a:t>
            </a:r>
          </a:p>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P</a:t>
            </a:r>
            <a:r>
              <a:rPr lang="es-CO" sz="2400" dirty="0">
                <a:solidFill>
                  <a:srgbClr val="1969B5"/>
                </a:solidFill>
                <a:latin typeface="Arial" panose="020B0604020202020204" pitchFamily="34" charset="0"/>
                <a:cs typeface="Arial" panose="020B0604020202020204" pitchFamily="34" charset="0"/>
              </a:rPr>
              <a:t>rofilaxis tromboembólica</a:t>
            </a:r>
          </a:p>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E</a:t>
            </a:r>
            <a:r>
              <a:rPr lang="es-CO" sz="2400" dirty="0">
                <a:solidFill>
                  <a:srgbClr val="1969B5"/>
                </a:solidFill>
                <a:latin typeface="Arial" panose="020B0604020202020204" pitchFamily="34" charset="0"/>
                <a:cs typeface="Arial" panose="020B0604020202020204" pitchFamily="34" charset="0"/>
              </a:rPr>
              <a:t>levar la cabecera de la cama</a:t>
            </a:r>
          </a:p>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P</a:t>
            </a:r>
            <a:r>
              <a:rPr lang="es-CO" sz="2400" dirty="0">
                <a:solidFill>
                  <a:srgbClr val="1969B5"/>
                </a:solidFill>
                <a:latin typeface="Arial" panose="020B0604020202020204" pitchFamily="34" charset="0"/>
                <a:cs typeface="Arial" panose="020B0604020202020204" pitchFamily="34" charset="0"/>
              </a:rPr>
              <a:t>rofilaxis de las úlceras por estrés</a:t>
            </a:r>
          </a:p>
          <a:p>
            <a:pPr indent="277200">
              <a:lnSpc>
                <a:spcPts val="3280"/>
              </a:lnSpc>
              <a:buFont typeface="Arial"/>
              <a:buChar char="•"/>
            </a:pPr>
            <a:r>
              <a:rPr lang="es-CO" sz="2400" u="sng" dirty="0">
                <a:solidFill>
                  <a:srgbClr val="1969B5"/>
                </a:solidFill>
                <a:latin typeface="Arial" panose="020B0604020202020204" pitchFamily="34" charset="0"/>
                <a:cs typeface="Arial" panose="020B0604020202020204" pitchFamily="34" charset="0"/>
              </a:rPr>
              <a:t>C</a:t>
            </a:r>
            <a:r>
              <a:rPr lang="es-CO" sz="2400" dirty="0">
                <a:solidFill>
                  <a:srgbClr val="1969B5"/>
                </a:solidFill>
                <a:latin typeface="Arial" panose="020B0604020202020204" pitchFamily="34" charset="0"/>
                <a:cs typeface="Arial" panose="020B0604020202020204" pitchFamily="34" charset="0"/>
              </a:rPr>
              <a:t>ontrol glicémico</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7976" y="568609"/>
            <a:ext cx="7543800" cy="584776"/>
          </a:xfrm>
          <a:prstGeom prst="rect">
            <a:avLst/>
          </a:prstGeom>
          <a:noFill/>
        </p:spPr>
        <p:txBody>
          <a:bodyPr wrap="square" rtlCol="0">
            <a:spAutoFit/>
          </a:bodyPr>
          <a:lstStyle/>
          <a:p>
            <a:pPr algn="ctr"/>
            <a:r>
              <a:rPr lang="es-CO" sz="3200" b="1" dirty="0">
                <a:solidFill>
                  <a:srgbClr val="1969B5"/>
                </a:solidFill>
              </a:rPr>
              <a:t>Conceptos clave</a:t>
            </a:r>
          </a:p>
        </p:txBody>
      </p:sp>
      <p:sp>
        <p:nvSpPr>
          <p:cNvPr id="3" name="TextBox 2"/>
          <p:cNvSpPr txBox="1"/>
          <p:nvPr/>
        </p:nvSpPr>
        <p:spPr>
          <a:xfrm>
            <a:off x="1889760" y="1645272"/>
            <a:ext cx="8412480" cy="4154984"/>
          </a:xfrm>
          <a:prstGeom prst="rect">
            <a:avLst/>
          </a:prstGeom>
          <a:noFill/>
        </p:spPr>
        <p:txBody>
          <a:bodyPr wrap="square" rtlCol="0">
            <a:spAutoFit/>
          </a:bodyPr>
          <a:lstStyle/>
          <a:p>
            <a:pPr marL="270000" indent="-277200" algn="just">
              <a:buFont typeface="Arial"/>
              <a:buChar char="•"/>
            </a:pPr>
            <a:r>
              <a:rPr lang="es-CO" sz="2400" dirty="0">
                <a:solidFill>
                  <a:srgbClr val="1969B5"/>
                </a:solidFill>
                <a:latin typeface="Arial" panose="020B0604020202020204" pitchFamily="34" charset="0"/>
                <a:cs typeface="Arial" panose="020B0604020202020204" pitchFamily="34" charset="0"/>
              </a:rPr>
              <a:t>La terapia de nutrición enteral está asociada con complicaciones, no obstante, éstas pueden prevenirse en gran medida y ser manejadas a través de un adecuado monitoreo.</a:t>
            </a:r>
          </a:p>
          <a:p>
            <a:pPr marL="270000" indent="-277200" algn="just">
              <a:buFont typeface="Arial"/>
              <a:buChar char="•"/>
            </a:pPr>
            <a:endParaRPr lang="es-CO" sz="2400" dirty="0">
              <a:solidFill>
                <a:srgbClr val="1969B5"/>
              </a:solidFill>
              <a:latin typeface="Arial" panose="020B0604020202020204" pitchFamily="34" charset="0"/>
              <a:cs typeface="Arial" panose="020B0604020202020204" pitchFamily="34" charset="0"/>
            </a:endParaRPr>
          </a:p>
          <a:p>
            <a:pPr marL="270000" indent="-277200" algn="just">
              <a:buFont typeface="Arial"/>
              <a:buChar char="•"/>
            </a:pPr>
            <a:r>
              <a:rPr lang="es-CO" sz="2400" dirty="0">
                <a:solidFill>
                  <a:srgbClr val="1969B5"/>
                </a:solidFill>
                <a:latin typeface="Arial" panose="020B0604020202020204" pitchFamily="34" charset="0"/>
                <a:cs typeface="Arial" panose="020B0604020202020204" pitchFamily="34" charset="0"/>
              </a:rPr>
              <a:t>Las complicaciones asociadas con la terapia de nutrición enteral se clasifican en mecánicas, gastrointestinales y metabólicas.</a:t>
            </a:r>
          </a:p>
          <a:p>
            <a:pPr marL="270000" indent="-277200" algn="just">
              <a:buFont typeface="Arial"/>
              <a:buChar char="•"/>
            </a:pPr>
            <a:endParaRPr lang="es-CO" sz="2400" dirty="0">
              <a:solidFill>
                <a:srgbClr val="1969B5"/>
              </a:solidFill>
              <a:latin typeface="Arial" panose="020B0604020202020204" pitchFamily="34" charset="0"/>
              <a:cs typeface="Arial" panose="020B0604020202020204" pitchFamily="34" charset="0"/>
            </a:endParaRPr>
          </a:p>
          <a:p>
            <a:pPr marL="270000" indent="-277200" algn="just">
              <a:buFont typeface="Arial"/>
              <a:buChar char="•"/>
            </a:pPr>
            <a:r>
              <a:rPr lang="es-CO" sz="2400" dirty="0">
                <a:solidFill>
                  <a:srgbClr val="1969B5"/>
                </a:solidFill>
                <a:latin typeface="Arial" panose="020B0604020202020204" pitchFamily="34" charset="0"/>
                <a:cs typeface="Arial" panose="020B0604020202020204" pitchFamily="34" charset="0"/>
              </a:rPr>
              <a:t>Una nutrición estratégica y adecuada es fundamental para mejorar los resultados a largo plazo de los pacientes.</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2" descr="Nasoenteric Feeding Tubes Image"/>
          <p:cNvPicPr>
            <a:picLocks noChangeAspect="1" noChangeArrowheads="1"/>
          </p:cNvPicPr>
          <p:nvPr/>
        </p:nvPicPr>
        <p:blipFill>
          <a:blip r:embed="rId3"/>
          <a:srcRect l="44508" b="46957"/>
          <a:stretch>
            <a:fillRect/>
          </a:stretch>
        </p:blipFill>
        <p:spPr bwMode="auto">
          <a:xfrm>
            <a:off x="8187195" y="1484838"/>
            <a:ext cx="1819275" cy="1454150"/>
          </a:xfrm>
          <a:prstGeom prst="rect">
            <a:avLst/>
          </a:prstGeom>
          <a:noFill/>
          <a:ln w="9525">
            <a:noFill/>
            <a:miter lim="800000"/>
            <a:headEnd/>
            <a:tailEnd/>
          </a:ln>
        </p:spPr>
      </p:pic>
      <p:pic>
        <p:nvPicPr>
          <p:cNvPr id="8196" name="Picture 4" descr="Easy-Feed® Gastrostomy Tubes Image"/>
          <p:cNvPicPr>
            <a:picLocks noChangeAspect="1" noChangeArrowheads="1"/>
          </p:cNvPicPr>
          <p:nvPr/>
        </p:nvPicPr>
        <p:blipFill>
          <a:blip r:embed="rId4"/>
          <a:srcRect/>
          <a:stretch>
            <a:fillRect/>
          </a:stretch>
        </p:blipFill>
        <p:spPr bwMode="auto">
          <a:xfrm>
            <a:off x="8101470" y="3399207"/>
            <a:ext cx="1905000" cy="2190750"/>
          </a:xfrm>
          <a:prstGeom prst="rect">
            <a:avLst/>
          </a:prstGeom>
          <a:noFill/>
          <a:ln w="9525">
            <a:noFill/>
            <a:miter lim="800000"/>
            <a:headEnd/>
            <a:tailEnd/>
          </a:ln>
        </p:spPr>
      </p:pic>
      <p:sp>
        <p:nvSpPr>
          <p:cNvPr id="8197" name="TextBox 5"/>
          <p:cNvSpPr txBox="1">
            <a:spLocks noChangeArrowheads="1"/>
          </p:cNvSpPr>
          <p:nvPr/>
        </p:nvSpPr>
        <p:spPr bwMode="auto">
          <a:xfrm>
            <a:off x="7882395" y="3009076"/>
            <a:ext cx="2339975" cy="338554"/>
          </a:xfrm>
          <a:prstGeom prst="rect">
            <a:avLst/>
          </a:prstGeom>
          <a:noFill/>
          <a:ln w="9525">
            <a:noFill/>
            <a:miter lim="800000"/>
            <a:headEnd/>
            <a:tailEnd/>
          </a:ln>
        </p:spPr>
        <p:txBody>
          <a:bodyPr wrap="square">
            <a:prstTxWarp prst="textNoShape">
              <a:avLst/>
            </a:prstTxWarp>
            <a:spAutoFit/>
          </a:bodyPr>
          <a:lstStyle/>
          <a:p>
            <a:pPr algn="ctr"/>
            <a:r>
              <a:rPr lang="es-CO" sz="1600" b="1" dirty="0">
                <a:solidFill>
                  <a:srgbClr val="0070C0"/>
                </a:solidFill>
                <a:latin typeface="Arial" panose="020B0604020202020204" pitchFamily="34" charset="0"/>
                <a:cs typeface="Arial" panose="020B0604020202020204" pitchFamily="34" charset="0"/>
              </a:rPr>
              <a:t>Sonda naso entérica </a:t>
            </a:r>
          </a:p>
        </p:txBody>
      </p:sp>
      <p:sp>
        <p:nvSpPr>
          <p:cNvPr id="8198" name="TextBox 6"/>
          <p:cNvSpPr txBox="1">
            <a:spLocks noChangeArrowheads="1"/>
          </p:cNvSpPr>
          <p:nvPr/>
        </p:nvSpPr>
        <p:spPr bwMode="auto">
          <a:xfrm>
            <a:off x="7738234" y="5641534"/>
            <a:ext cx="2865437" cy="338554"/>
          </a:xfrm>
          <a:prstGeom prst="rect">
            <a:avLst/>
          </a:prstGeom>
          <a:noFill/>
          <a:ln w="9525">
            <a:noFill/>
            <a:miter lim="800000"/>
            <a:headEnd/>
            <a:tailEnd/>
          </a:ln>
        </p:spPr>
        <p:txBody>
          <a:bodyPr wrap="square">
            <a:prstTxWarp prst="textNoShape">
              <a:avLst/>
            </a:prstTxWarp>
            <a:spAutoFit/>
          </a:bodyPr>
          <a:lstStyle/>
          <a:p>
            <a:pPr algn="ctr"/>
            <a:r>
              <a:rPr lang="es-CO" sz="1600" b="1" dirty="0">
                <a:solidFill>
                  <a:srgbClr val="0070C0"/>
                </a:solidFill>
                <a:latin typeface="Arial" panose="020B0604020202020204" pitchFamily="34" charset="0"/>
                <a:cs typeface="Arial" panose="020B0604020202020204" pitchFamily="34" charset="0"/>
              </a:rPr>
              <a:t>Sonda para gastrostomía</a:t>
            </a:r>
          </a:p>
        </p:txBody>
      </p:sp>
      <p:sp>
        <p:nvSpPr>
          <p:cNvPr id="8200" name="TextBox 9"/>
          <p:cNvSpPr txBox="1">
            <a:spLocks noChangeArrowheads="1"/>
          </p:cNvSpPr>
          <p:nvPr/>
        </p:nvSpPr>
        <p:spPr bwMode="auto">
          <a:xfrm>
            <a:off x="2594386" y="6080715"/>
            <a:ext cx="7270750" cy="246221"/>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ea typeface="ＭＳ Ｐゴシック" charset="-128"/>
                <a:cs typeface="Arial" panose="020B0604020202020204" pitchFamily="34" charset="0"/>
              </a:rPr>
              <a:t>Gavi S, et al. Ann Long-Term Care 2008;16:28-32. </a:t>
            </a:r>
          </a:p>
        </p:txBody>
      </p:sp>
      <p:sp>
        <p:nvSpPr>
          <p:cNvPr id="10" name="Title 9"/>
          <p:cNvSpPr>
            <a:spLocks noGrp="1"/>
          </p:cNvSpPr>
          <p:nvPr>
            <p:ph type="title"/>
          </p:nvPr>
        </p:nvSpPr>
        <p:spPr>
          <a:xfrm>
            <a:off x="2164080" y="147255"/>
            <a:ext cx="7889875" cy="12922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mecánicas</a:t>
            </a:r>
          </a:p>
        </p:txBody>
      </p:sp>
      <p:sp>
        <p:nvSpPr>
          <p:cNvPr id="11" name="TextBox 10"/>
          <p:cNvSpPr txBox="1"/>
          <p:nvPr/>
        </p:nvSpPr>
        <p:spPr>
          <a:xfrm>
            <a:off x="2182635" y="1831231"/>
            <a:ext cx="5715000" cy="830997"/>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Prevenir irritación/infección en el lugar de colocación de la sonda</a:t>
            </a:r>
          </a:p>
        </p:txBody>
      </p:sp>
      <p:sp>
        <p:nvSpPr>
          <p:cNvPr id="12" name="TextBox 11"/>
          <p:cNvSpPr txBox="1"/>
          <p:nvPr/>
        </p:nvSpPr>
        <p:spPr>
          <a:xfrm>
            <a:off x="2217014" y="2888793"/>
            <a:ext cx="5151437" cy="2695610"/>
          </a:xfrm>
          <a:prstGeom prst="rect">
            <a:avLst/>
          </a:prstGeom>
          <a:noFill/>
        </p:spPr>
        <p:txBody>
          <a:bodyPr wrap="square" rtlCol="0">
            <a:spAutoFit/>
          </a:bodyPr>
          <a:lstStyle/>
          <a:p>
            <a:pPr marL="342900" indent="-342900">
              <a:lnSpc>
                <a:spcPts val="2900"/>
              </a:lnSpc>
              <a:buFont typeface="Arial" panose="020B0604020202020204" pitchFamily="34" charset="0"/>
              <a:buChar char="•"/>
            </a:pPr>
            <a:r>
              <a:rPr lang="es-CO" sz="2000" dirty="0">
                <a:solidFill>
                  <a:srgbClr val="1969B5"/>
                </a:solidFill>
                <a:latin typeface="Arial" panose="020B0604020202020204" pitchFamily="34" charset="0"/>
                <a:cs typeface="Arial" panose="020B0604020202020204" pitchFamily="34" charset="0"/>
              </a:rPr>
              <a:t>Utilizar sondas fabricadas con materiales biocompatibles</a:t>
            </a:r>
          </a:p>
          <a:p>
            <a:pPr marL="342900" indent="-342900">
              <a:lnSpc>
                <a:spcPts val="2900"/>
              </a:lnSpc>
              <a:buFont typeface="Arial" panose="020B0604020202020204" pitchFamily="34" charset="0"/>
              <a:buChar char="•"/>
            </a:pPr>
            <a:r>
              <a:rPr lang="es-CO" sz="2000" dirty="0">
                <a:solidFill>
                  <a:srgbClr val="1969B5"/>
                </a:solidFill>
                <a:latin typeface="Arial" panose="020B0604020202020204" pitchFamily="34" charset="0"/>
                <a:cs typeface="Arial" panose="020B0604020202020204" pitchFamily="34" charset="0"/>
              </a:rPr>
              <a:t>No usar sondas de látex, caucho o PVC</a:t>
            </a:r>
          </a:p>
          <a:p>
            <a:pPr marL="342900" indent="-342900">
              <a:lnSpc>
                <a:spcPts val="2900"/>
              </a:lnSpc>
              <a:buFont typeface="Arial" panose="020B0604020202020204" pitchFamily="34" charset="0"/>
              <a:buChar char="•"/>
            </a:pPr>
            <a:r>
              <a:rPr lang="es-CO" sz="2000" dirty="0">
                <a:solidFill>
                  <a:srgbClr val="1969B5"/>
                </a:solidFill>
                <a:latin typeface="Arial" panose="020B0604020202020204" pitchFamily="34" charset="0"/>
                <a:cs typeface="Arial" panose="020B0604020202020204" pitchFamily="34" charset="0"/>
              </a:rPr>
              <a:t>Utilizar el tamaño de sonda apropiado</a:t>
            </a:r>
          </a:p>
          <a:p>
            <a:pPr marL="342900" indent="-342900">
              <a:lnSpc>
                <a:spcPts val="2900"/>
              </a:lnSpc>
              <a:buFont typeface="Arial" panose="020B0604020202020204" pitchFamily="34" charset="0"/>
              <a:buChar char="•"/>
            </a:pPr>
            <a:r>
              <a:rPr lang="es-CO" sz="2000" dirty="0">
                <a:solidFill>
                  <a:srgbClr val="1969B5"/>
                </a:solidFill>
                <a:latin typeface="Arial" panose="020B0604020202020204" pitchFamily="34" charset="0"/>
                <a:cs typeface="Arial" panose="020B0604020202020204" pitchFamily="34" charset="0"/>
              </a:rPr>
              <a:t>De pequeño calibre para sondas naso entéricas</a:t>
            </a:r>
          </a:p>
          <a:p>
            <a:pPr marL="342900" indent="-342900">
              <a:lnSpc>
                <a:spcPts val="2900"/>
              </a:lnSpc>
              <a:buFont typeface="Arial" panose="020B0604020202020204" pitchFamily="34" charset="0"/>
              <a:buChar char="•"/>
            </a:pPr>
            <a:r>
              <a:rPr lang="es-CO" sz="2000" dirty="0">
                <a:solidFill>
                  <a:srgbClr val="1969B5"/>
                </a:solidFill>
                <a:latin typeface="Arial" panose="020B0604020202020204" pitchFamily="34" charset="0"/>
                <a:cs typeface="Arial" panose="020B0604020202020204" pitchFamily="34" charset="0"/>
              </a:rPr>
              <a:t>8-10 en la escala francesa (French-F)</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0"/>
          <p:cNvSpPr>
            <a:spLocks noChangeArrowheads="1"/>
          </p:cNvSpPr>
          <p:nvPr/>
        </p:nvSpPr>
        <p:spPr bwMode="auto">
          <a:xfrm>
            <a:off x="1557775" y="2357126"/>
            <a:ext cx="4724400" cy="2875146"/>
          </a:xfrm>
          <a:prstGeom prst="rect">
            <a:avLst/>
          </a:prstGeom>
          <a:noFill/>
          <a:ln w="9525">
            <a:noFill/>
            <a:miter lim="800000"/>
            <a:headEnd/>
            <a:tailEnd/>
          </a:ln>
        </p:spPr>
        <p:txBody>
          <a:bodyPr wrap="square">
            <a:prstTxWarp prst="textNoShape">
              <a:avLst/>
            </a:prstTxWarp>
            <a:spAutoFit/>
          </a:bodyPr>
          <a:lstStyle/>
          <a:p>
            <a:pPr marL="180000" indent="-187200">
              <a:lnSpc>
                <a:spcPts val="3080"/>
              </a:lnSpc>
              <a:buFont typeface="Arial"/>
              <a:buChar char="•"/>
            </a:pPr>
            <a:r>
              <a:rPr lang="es-CO" sz="2200" dirty="0">
                <a:solidFill>
                  <a:srgbClr val="1969B5"/>
                </a:solidFill>
                <a:latin typeface="Arial" panose="020B0604020202020204" pitchFamily="34" charset="0"/>
                <a:cs typeface="Arial" panose="020B0604020202020204" pitchFamily="34" charset="0"/>
              </a:rPr>
              <a:t>Fijar la sonda adecuadamente y marcar con tinta indeleble a la salida para reducir el riesgo de:</a:t>
            </a:r>
          </a:p>
          <a:p>
            <a:pPr marL="454025" indent="-219075">
              <a:lnSpc>
                <a:spcPts val="3080"/>
              </a:lnSpc>
              <a:buSzPct val="80000"/>
              <a:buFont typeface="Courier New" panose="02070309020205020404" pitchFamily="49" charset="0"/>
              <a:buChar char="o"/>
            </a:pPr>
            <a:r>
              <a:rPr lang="es-CO" sz="2200" dirty="0">
                <a:solidFill>
                  <a:srgbClr val="1969B5"/>
                </a:solidFill>
                <a:latin typeface="Arial" panose="020B0604020202020204" pitchFamily="34" charset="0"/>
                <a:cs typeface="Arial" panose="020B0604020202020204" pitchFamily="34" charset="0"/>
              </a:rPr>
              <a:t>Infusión de la fórmula en esófago, faringe, laringe o cavidades nasales</a:t>
            </a:r>
          </a:p>
          <a:p>
            <a:pPr marL="454025" indent="-219075">
              <a:lnSpc>
                <a:spcPts val="3080"/>
              </a:lnSpc>
              <a:buSzPct val="80000"/>
              <a:buFont typeface="Courier New" panose="02070309020205020404" pitchFamily="49" charset="0"/>
              <a:buChar char="o"/>
            </a:pPr>
            <a:r>
              <a:rPr lang="es-CO" sz="2200" dirty="0">
                <a:solidFill>
                  <a:srgbClr val="1969B5"/>
                </a:solidFill>
                <a:latin typeface="Arial" panose="020B0604020202020204" pitchFamily="34" charset="0"/>
                <a:cs typeface="Arial" panose="020B0604020202020204" pitchFamily="34" charset="0"/>
              </a:rPr>
              <a:t>Aspiración bronquial</a:t>
            </a:r>
          </a:p>
        </p:txBody>
      </p:sp>
      <p:sp>
        <p:nvSpPr>
          <p:cNvPr id="9220" name="TextBox 5"/>
          <p:cNvSpPr txBox="1">
            <a:spLocks noChangeArrowheads="1"/>
          </p:cNvSpPr>
          <p:nvPr/>
        </p:nvSpPr>
        <p:spPr bwMode="auto">
          <a:xfrm>
            <a:off x="1557775" y="5601747"/>
            <a:ext cx="6286150" cy="553998"/>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panose="020B0604020202020204" pitchFamily="34" charset="0"/>
                <a:cs typeface="Arial" panose="020B0604020202020204" pitchFamily="34" charset="0"/>
              </a:rPr>
              <a:t>Pendley</a:t>
            </a:r>
            <a:r>
              <a:rPr lang="en-US" sz="1000" i="1" dirty="0">
                <a:solidFill>
                  <a:schemeClr val="accent1">
                    <a:lumMod val="75000"/>
                  </a:schemeClr>
                </a:solidFill>
                <a:latin typeface="Arial" panose="020B0604020202020204" pitchFamily="34" charset="0"/>
                <a:cs typeface="Arial" panose="020B0604020202020204" pitchFamily="34" charset="0"/>
              </a:rPr>
              <a:t> F, et al. </a:t>
            </a:r>
            <a:r>
              <a:rPr lang="en-US" sz="1000" i="1" dirty="0" err="1">
                <a:solidFill>
                  <a:schemeClr val="accent1">
                    <a:lumMod val="75000"/>
                  </a:schemeClr>
                </a:solidFill>
                <a:latin typeface="Arial" panose="020B0604020202020204" pitchFamily="34" charset="0"/>
                <a:cs typeface="Arial" panose="020B0604020202020204" pitchFamily="34" charset="0"/>
              </a:rPr>
              <a:t>Enteral</a:t>
            </a:r>
            <a:r>
              <a:rPr lang="en-US" sz="1000" i="1" dirty="0">
                <a:solidFill>
                  <a:schemeClr val="accent1">
                    <a:lumMod val="75000"/>
                  </a:schemeClr>
                </a:solidFill>
                <a:latin typeface="Arial" panose="020B0604020202020204" pitchFamily="34" charset="0"/>
                <a:cs typeface="Arial" panose="020B0604020202020204" pitchFamily="34" charset="0"/>
              </a:rPr>
              <a:t> Nutrition Support in Critical Care: A Practical Guide for Clinicians. Columbus, Ohio, Abbott Nutrition, Abbott Laboratories, 1994.</a:t>
            </a:r>
          </a:p>
          <a:p>
            <a:r>
              <a:rPr lang="en-US" sz="1000" i="1" dirty="0">
                <a:solidFill>
                  <a:schemeClr val="accent1">
                    <a:lumMod val="75000"/>
                  </a:schemeClr>
                </a:solidFill>
                <a:latin typeface="Arial" panose="020B0604020202020204" pitchFamily="34" charset="0"/>
                <a:cs typeface="Arial" panose="020B0604020202020204" pitchFamily="34" charset="0"/>
              </a:rPr>
              <a:t>Seder CW, et al. </a:t>
            </a:r>
            <a:r>
              <a:rPr lang="en-US" sz="1000" i="1" dirty="0" err="1">
                <a:solidFill>
                  <a:schemeClr val="accent1">
                    <a:lumMod val="75000"/>
                  </a:schemeClr>
                </a:solidFill>
                <a:latin typeface="Arial" panose="020B0604020202020204" pitchFamily="34" charset="0"/>
                <a:cs typeface="Arial" panose="020B0604020202020204" pitchFamily="34" charset="0"/>
              </a:rPr>
              <a:t>Nutr</a:t>
            </a:r>
            <a:r>
              <a:rPr lang="en-US" sz="1000" i="1"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Clin</a:t>
            </a:r>
            <a:r>
              <a:rPr lang="en-US" sz="1000" i="1"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Pract</a:t>
            </a:r>
            <a:r>
              <a:rPr lang="en-US" sz="1000" i="1" dirty="0">
                <a:solidFill>
                  <a:schemeClr val="accent1">
                    <a:lumMod val="75000"/>
                  </a:schemeClr>
                </a:solidFill>
                <a:latin typeface="Arial" panose="020B0604020202020204" pitchFamily="34" charset="0"/>
                <a:cs typeface="Arial" panose="020B0604020202020204" pitchFamily="34" charset="0"/>
              </a:rPr>
              <a:t> 2008;23:651-654</a:t>
            </a:r>
            <a:r>
              <a:rPr lang="en-US" sz="1000" dirty="0">
                <a:solidFill>
                  <a:srgbClr val="595959"/>
                </a:solidFill>
                <a:latin typeface="Arial" panose="020B0604020202020204" pitchFamily="34" charset="0"/>
                <a:cs typeface="Arial" panose="020B0604020202020204" pitchFamily="34" charset="0"/>
              </a:rPr>
              <a:t>.  </a:t>
            </a:r>
          </a:p>
        </p:txBody>
      </p:sp>
      <p:sp>
        <p:nvSpPr>
          <p:cNvPr id="9" name="Title 9"/>
          <p:cNvSpPr>
            <a:spLocks noGrp="1"/>
          </p:cNvSpPr>
          <p:nvPr>
            <p:ph type="title"/>
          </p:nvPr>
        </p:nvSpPr>
        <p:spPr>
          <a:xfrm>
            <a:off x="2151062" y="319314"/>
            <a:ext cx="7889875" cy="914400"/>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mecánicas</a:t>
            </a:r>
          </a:p>
        </p:txBody>
      </p:sp>
      <p:sp>
        <p:nvSpPr>
          <p:cNvPr id="10" name="TextBox 9"/>
          <p:cNvSpPr txBox="1"/>
          <p:nvPr/>
        </p:nvSpPr>
        <p:spPr>
          <a:xfrm>
            <a:off x="1557775" y="1700486"/>
            <a:ext cx="5715000" cy="523220"/>
          </a:xfrm>
          <a:prstGeom prst="rect">
            <a:avLst/>
          </a:prstGeom>
          <a:noFill/>
        </p:spPr>
        <p:txBody>
          <a:bodyPr wrap="square" rtlCol="0">
            <a:spAutoFit/>
          </a:bodyPr>
          <a:lstStyle/>
          <a:p>
            <a:r>
              <a:rPr lang="es-CO" sz="2800" dirty="0">
                <a:solidFill>
                  <a:srgbClr val="1969B5"/>
                </a:solidFill>
                <a:latin typeface="Arial" panose="020B0604020202020204" pitchFamily="34" charset="0"/>
                <a:cs typeface="Arial" panose="020B0604020202020204" pitchFamily="34" charset="0"/>
              </a:rPr>
              <a:t>Prevenir la migración de sonda</a:t>
            </a:r>
          </a:p>
        </p:txBody>
      </p:sp>
      <p:pic>
        <p:nvPicPr>
          <p:cNvPr id="11" name="Picture 10" descr="Untitled-1.jpg"/>
          <p:cNvPicPr>
            <a:picLocks noChangeAspect="1"/>
          </p:cNvPicPr>
          <p:nvPr/>
        </p:nvPicPr>
        <p:blipFill>
          <a:blip r:embed="rId3"/>
          <a:stretch>
            <a:fillRect/>
          </a:stretch>
        </p:blipFill>
        <p:spPr>
          <a:xfrm>
            <a:off x="6725129" y="2223706"/>
            <a:ext cx="3641913" cy="313182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p:cNvSpPr>
            <a:spLocks noGrp="1"/>
          </p:cNvSpPr>
          <p:nvPr>
            <p:ph type="title"/>
          </p:nvPr>
        </p:nvSpPr>
        <p:spPr>
          <a:xfrm>
            <a:off x="2489973" y="600995"/>
            <a:ext cx="7239000" cy="1183704"/>
          </a:xfrm>
        </p:spPr>
        <p:txBody>
          <a:bodyPr>
            <a:noAutofit/>
          </a:bodyPr>
          <a:lstStyle/>
          <a:p>
            <a:pPr algn="ctr"/>
            <a:r>
              <a:rPr lang="es-CO" sz="3200" b="1" dirty="0">
                <a:solidFill>
                  <a:srgbClr val="0070C0"/>
                </a:solidFill>
                <a:latin typeface="Arial" panose="020B0604020202020204" pitchFamily="34" charset="0"/>
                <a:cs typeface="Arial" panose="020B0604020202020204" pitchFamily="34" charset="0"/>
              </a:rPr>
              <a:t>Necrosis del ala nasal por presión secundaria a fijación inadecuada </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de la sonda</a:t>
            </a:r>
            <a:br>
              <a:rPr lang="en-US" sz="3200" b="1" dirty="0">
                <a:latin typeface="Arial" panose="020B0604020202020204" pitchFamily="34" charset="0"/>
                <a:cs typeface="Arial" panose="020B0604020202020204" pitchFamily="34" charset="0"/>
              </a:rPr>
            </a:br>
            <a:endParaRPr lang="en-US" sz="3200" b="1" dirty="0">
              <a:solidFill>
                <a:srgbClr val="595959"/>
              </a:solidFill>
              <a:latin typeface="Arial" panose="020B0604020202020204" pitchFamily="34" charset="0"/>
              <a:cs typeface="Arial" panose="020B0604020202020204" pitchFamily="34" charset="0"/>
            </a:endParaRPr>
          </a:p>
        </p:txBody>
      </p:sp>
      <p:pic>
        <p:nvPicPr>
          <p:cNvPr id="5" name="Picture 4" descr="TapingNET"/>
          <p:cNvPicPr>
            <a:picLocks noChangeAspect="1" noChangeArrowheads="1"/>
          </p:cNvPicPr>
          <p:nvPr/>
        </p:nvPicPr>
        <p:blipFill rotWithShape="1">
          <a:blip r:embed="rId3"/>
          <a:srcRect l="17336" t="17391" r="17668" b="26087"/>
          <a:stretch/>
        </p:blipFill>
        <p:spPr bwMode="auto">
          <a:xfrm>
            <a:off x="3113641" y="5166360"/>
            <a:ext cx="1368152" cy="794017"/>
          </a:xfrm>
          <a:prstGeom prst="rect">
            <a:avLst/>
          </a:prstGeom>
          <a:noFill/>
          <a:ln w="9525">
            <a:noFill/>
            <a:miter lim="800000"/>
            <a:headEnd/>
            <a:tailEnd/>
          </a:ln>
        </p:spPr>
      </p:pic>
      <p:sp>
        <p:nvSpPr>
          <p:cNvPr id="6" name="Rectangle 5"/>
          <p:cNvSpPr/>
          <p:nvPr/>
        </p:nvSpPr>
        <p:spPr>
          <a:xfrm>
            <a:off x="3149645" y="5214296"/>
            <a:ext cx="864096" cy="2040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7" name="Rectangle 6"/>
          <p:cNvSpPr/>
          <p:nvPr/>
        </p:nvSpPr>
        <p:spPr>
          <a:xfrm>
            <a:off x="3365670" y="5706420"/>
            <a:ext cx="303721" cy="180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8" name="Picture 2" descr="C:\Users\HP\Documents\Babu's Stuff\Powerpoint\Powerpoint\Nutrition\PowerpointSelf\Enteral\EnteralComplications\NGTErosion.bmp"/>
          <p:cNvPicPr>
            <a:picLocks noChangeAspect="1" noChangeArrowheads="1"/>
          </p:cNvPicPr>
          <p:nvPr/>
        </p:nvPicPr>
        <p:blipFill rotWithShape="1">
          <a:blip r:embed="rId4"/>
          <a:srcRect t="24068" b="32039"/>
          <a:stretch/>
        </p:blipFill>
        <p:spPr bwMode="auto">
          <a:xfrm>
            <a:off x="6390006" y="5166360"/>
            <a:ext cx="1266825" cy="795528"/>
          </a:xfrm>
          <a:prstGeom prst="rect">
            <a:avLst/>
          </a:prstGeom>
          <a:noFill/>
          <a:ln w="9525">
            <a:noFill/>
            <a:miter lim="800000"/>
            <a:headEnd/>
            <a:tailEnd/>
          </a:ln>
        </p:spPr>
      </p:pic>
      <p:sp>
        <p:nvSpPr>
          <p:cNvPr id="9" name="TextBox 8"/>
          <p:cNvSpPr txBox="1"/>
          <p:nvPr/>
        </p:nvSpPr>
        <p:spPr>
          <a:xfrm>
            <a:off x="4718506" y="4590297"/>
            <a:ext cx="1728192" cy="461665"/>
          </a:xfrm>
          <a:prstGeom prst="rect">
            <a:avLst/>
          </a:prstGeom>
          <a:noFill/>
        </p:spPr>
        <p:txBody>
          <a:bodyPr wrap="square" rtlCol="0">
            <a:spAutoFit/>
          </a:bodyPr>
          <a:lstStyle/>
          <a:p>
            <a:r>
              <a:rPr lang="es-CO" sz="2400" b="1" dirty="0">
                <a:solidFill>
                  <a:srgbClr val="1969B5"/>
                </a:solidFill>
              </a:rPr>
              <a:t>Correcto</a:t>
            </a:r>
          </a:p>
        </p:txBody>
      </p:sp>
      <p:sp>
        <p:nvSpPr>
          <p:cNvPr id="10" name="TextBox 9"/>
          <p:cNvSpPr txBox="1"/>
          <p:nvPr/>
        </p:nvSpPr>
        <p:spPr>
          <a:xfrm>
            <a:off x="8082193" y="4590297"/>
            <a:ext cx="1728192" cy="461665"/>
          </a:xfrm>
          <a:prstGeom prst="rect">
            <a:avLst/>
          </a:prstGeom>
          <a:noFill/>
        </p:spPr>
        <p:txBody>
          <a:bodyPr wrap="square" rtlCol="0">
            <a:spAutoFit/>
          </a:bodyPr>
          <a:lstStyle/>
          <a:p>
            <a:r>
              <a:rPr lang="es-CO" sz="2400" b="1" dirty="0">
                <a:solidFill>
                  <a:srgbClr val="00B0F0"/>
                </a:solidFill>
              </a:rPr>
              <a:t>Incorrecto</a:t>
            </a:r>
          </a:p>
        </p:txBody>
      </p:sp>
      <p:sp>
        <p:nvSpPr>
          <p:cNvPr id="11" name="Right Arrow 10"/>
          <p:cNvSpPr/>
          <p:nvPr/>
        </p:nvSpPr>
        <p:spPr>
          <a:xfrm rot="8614718">
            <a:off x="4550106" y="5150484"/>
            <a:ext cx="660190" cy="326031"/>
          </a:xfrm>
          <a:prstGeom prst="rightArrow">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ight Arrow 11"/>
          <p:cNvSpPr/>
          <p:nvPr/>
        </p:nvSpPr>
        <p:spPr>
          <a:xfrm rot="8614718">
            <a:off x="7754462" y="5186487"/>
            <a:ext cx="660190" cy="326031"/>
          </a:xfrm>
          <a:prstGeom prst="rightArrow">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12" descr="head profile 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0880" y="1883973"/>
            <a:ext cx="2315719" cy="3173393"/>
          </a:xfrm>
          <a:prstGeom prst="rect">
            <a:avLst/>
          </a:prstGeom>
        </p:spPr>
      </p:pic>
      <p:pic>
        <p:nvPicPr>
          <p:cNvPr id="14" name="Picture 13" descr="head profile 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0570" y="1883973"/>
            <a:ext cx="2315719" cy="317339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a:spLocks noGrp="1"/>
          </p:cNvSpPr>
          <p:nvPr>
            <p:ph type="title"/>
          </p:nvPr>
        </p:nvSpPr>
        <p:spPr>
          <a:xfrm>
            <a:off x="2164081" y="121921"/>
            <a:ext cx="7889875" cy="12922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mecánicas</a:t>
            </a:r>
          </a:p>
        </p:txBody>
      </p:sp>
      <p:sp>
        <p:nvSpPr>
          <p:cNvPr id="7" name="TextBox 6"/>
          <p:cNvSpPr txBox="1"/>
          <p:nvPr/>
        </p:nvSpPr>
        <p:spPr>
          <a:xfrm>
            <a:off x="3162300" y="1368563"/>
            <a:ext cx="5715000" cy="461665"/>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Inflar el balón adecuadamente</a:t>
            </a:r>
          </a:p>
        </p:txBody>
      </p:sp>
      <p:sp>
        <p:nvSpPr>
          <p:cNvPr id="12" name="TextBox 11"/>
          <p:cNvSpPr txBox="1"/>
          <p:nvPr/>
        </p:nvSpPr>
        <p:spPr>
          <a:xfrm>
            <a:off x="7772400" y="5105402"/>
            <a:ext cx="990600" cy="461665"/>
          </a:xfrm>
          <a:prstGeom prst="rect">
            <a:avLst/>
          </a:prstGeom>
          <a:noFill/>
        </p:spPr>
        <p:txBody>
          <a:bodyPr wrap="square" rtlCol="0">
            <a:spAutoFit/>
          </a:bodyPr>
          <a:lstStyle/>
          <a:p>
            <a:r>
              <a:rPr lang="es-ES_tradnl" sz="1200" dirty="0">
                <a:solidFill>
                  <a:schemeClr val="bg1"/>
                </a:solidFill>
              </a:rPr>
              <a:t>Pared gástrica</a:t>
            </a:r>
          </a:p>
        </p:txBody>
      </p:sp>
      <p:pic>
        <p:nvPicPr>
          <p:cNvPr id="14" name="Picture 13" descr="Presentation12.jpg"/>
          <p:cNvPicPr>
            <a:picLocks noChangeAspect="1"/>
          </p:cNvPicPr>
          <p:nvPr/>
        </p:nvPicPr>
        <p:blipFill>
          <a:blip r:embed="rId3"/>
          <a:stretch>
            <a:fillRect/>
          </a:stretch>
        </p:blipFill>
        <p:spPr>
          <a:xfrm>
            <a:off x="3204972" y="1950720"/>
            <a:ext cx="5798385" cy="4127664"/>
          </a:xfrm>
          <a:prstGeom prst="rect">
            <a:avLst/>
          </a:prstGeom>
        </p:spPr>
      </p:pic>
      <p:sp>
        <p:nvSpPr>
          <p:cNvPr id="15" name="TextBox 14"/>
          <p:cNvSpPr txBox="1"/>
          <p:nvPr/>
        </p:nvSpPr>
        <p:spPr>
          <a:xfrm>
            <a:off x="5562600" y="2788920"/>
            <a:ext cx="914400" cy="381000"/>
          </a:xfrm>
          <a:prstGeom prst="rect">
            <a:avLst/>
          </a:prstGeom>
          <a:noFill/>
        </p:spPr>
        <p:txBody>
          <a:bodyPr wrap="square" rtlCol="0">
            <a:spAutoFit/>
          </a:bodyPr>
          <a:lstStyle/>
          <a:p>
            <a:r>
              <a:rPr lang="es-ES_tradnl" b="1" dirty="0">
                <a:solidFill>
                  <a:schemeClr val="bg1"/>
                </a:solidFill>
                <a:latin typeface="Arial" panose="020B0604020202020204" pitchFamily="34" charset="0"/>
                <a:cs typeface="Arial" panose="020B0604020202020204" pitchFamily="34" charset="0"/>
              </a:rPr>
              <a:t>Balón</a:t>
            </a:r>
          </a:p>
        </p:txBody>
      </p:sp>
      <p:sp>
        <p:nvSpPr>
          <p:cNvPr id="16" name="TextBox 15"/>
          <p:cNvSpPr txBox="1"/>
          <p:nvPr/>
        </p:nvSpPr>
        <p:spPr>
          <a:xfrm>
            <a:off x="7543800" y="4084321"/>
            <a:ext cx="1371600" cy="805349"/>
          </a:xfrm>
          <a:prstGeom prst="rect">
            <a:avLst/>
          </a:prstGeom>
          <a:noFill/>
        </p:spPr>
        <p:txBody>
          <a:bodyPr wrap="square" rtlCol="0">
            <a:spAutoFit/>
          </a:bodyPr>
          <a:lstStyle/>
          <a:p>
            <a:pPr algn="ctr">
              <a:lnSpc>
                <a:spcPts val="1720"/>
              </a:lnSpc>
            </a:pPr>
            <a:r>
              <a:rPr lang="es-ES_tradnl" sz="1600" dirty="0">
                <a:solidFill>
                  <a:schemeClr val="bg1"/>
                </a:solidFill>
                <a:latin typeface="Arial" panose="020B0604020202020204" pitchFamily="34" charset="0"/>
                <a:cs typeface="Arial" panose="020B0604020202020204" pitchFamily="34" charset="0"/>
              </a:rPr>
              <a:t>Pared abdominal</a:t>
            </a:r>
          </a:p>
          <a:p>
            <a:endParaRPr lang="es-ES_tradnl" dirty="0">
              <a:latin typeface="Arial" panose="020B0604020202020204" pitchFamily="34" charset="0"/>
              <a:cs typeface="Arial" panose="020B0604020202020204" pitchFamily="34" charset="0"/>
            </a:endParaRPr>
          </a:p>
        </p:txBody>
      </p:sp>
      <p:sp>
        <p:nvSpPr>
          <p:cNvPr id="17" name="TextBox 16"/>
          <p:cNvSpPr txBox="1"/>
          <p:nvPr/>
        </p:nvSpPr>
        <p:spPr>
          <a:xfrm>
            <a:off x="5257800" y="5455920"/>
            <a:ext cx="1600200" cy="587340"/>
          </a:xfrm>
          <a:prstGeom prst="rect">
            <a:avLst/>
          </a:prstGeom>
          <a:noFill/>
        </p:spPr>
        <p:txBody>
          <a:bodyPr wrap="square" rtlCol="0">
            <a:spAutoFit/>
          </a:bodyPr>
          <a:lstStyle/>
          <a:p>
            <a:pPr algn="ctr">
              <a:lnSpc>
                <a:spcPts val="1660"/>
              </a:lnSpc>
            </a:pPr>
            <a:r>
              <a:rPr lang="es-ES_tradnl" sz="1600" dirty="0">
                <a:solidFill>
                  <a:schemeClr val="bg1"/>
                </a:solidFill>
                <a:latin typeface="Arial" panose="020B0604020202020204" pitchFamily="34" charset="0"/>
                <a:cs typeface="Arial" panose="020B0604020202020204" pitchFamily="34" charset="0"/>
              </a:rPr>
              <a:t>Pared gástrica</a:t>
            </a:r>
          </a:p>
          <a:p>
            <a:endParaRPr lang="es-ES_tradnl" dirty="0">
              <a:latin typeface="Arial" panose="020B0604020202020204" pitchFamily="34" charset="0"/>
              <a:cs typeface="Arial" panose="020B0604020202020204" pitchFamily="34" charset="0"/>
            </a:endParaRPr>
          </a:p>
        </p:txBody>
      </p:sp>
      <p:sp>
        <p:nvSpPr>
          <p:cNvPr id="18" name="TextBox 17"/>
          <p:cNvSpPr txBox="1"/>
          <p:nvPr/>
        </p:nvSpPr>
        <p:spPr>
          <a:xfrm>
            <a:off x="7391400" y="5074920"/>
            <a:ext cx="1600200" cy="1107996"/>
          </a:xfrm>
          <a:prstGeom prst="rect">
            <a:avLst/>
          </a:prstGeom>
          <a:noFill/>
        </p:spPr>
        <p:txBody>
          <a:bodyPr wrap="square" rtlCol="0">
            <a:spAutoFit/>
          </a:bodyPr>
          <a:lstStyle/>
          <a:p>
            <a:pPr algn="ctr"/>
            <a:r>
              <a:rPr lang="es-ES_tradnl" sz="1600" dirty="0">
                <a:solidFill>
                  <a:schemeClr val="bg1"/>
                </a:solidFill>
                <a:latin typeface="Arial" panose="020B0604020202020204" pitchFamily="34" charset="0"/>
                <a:cs typeface="Arial" panose="020B0604020202020204" pitchFamily="34" charset="0"/>
              </a:rPr>
              <a:t>Sonda y balón</a:t>
            </a:r>
          </a:p>
          <a:p>
            <a:pPr algn="ctr"/>
            <a:r>
              <a:rPr lang="es-ES_tradnl" sz="1600" dirty="0">
                <a:solidFill>
                  <a:schemeClr val="bg1"/>
                </a:solidFill>
                <a:latin typeface="Arial" panose="020B0604020202020204" pitchFamily="34" charset="0"/>
                <a:cs typeface="Arial" panose="020B0604020202020204" pitchFamily="34" charset="0"/>
              </a:rPr>
              <a:t>para </a:t>
            </a:r>
            <a:r>
              <a:rPr lang="es-ES_tradnl" sz="1600" dirty="0" err="1">
                <a:solidFill>
                  <a:schemeClr val="bg1"/>
                </a:solidFill>
                <a:latin typeface="Arial" panose="020B0604020202020204" pitchFamily="34" charset="0"/>
                <a:cs typeface="Arial" panose="020B0604020202020204" pitchFamily="34" charset="0"/>
              </a:rPr>
              <a:t>gastrotomía</a:t>
            </a:r>
            <a:endParaRPr lang="es-ES_tradnl" sz="1600" dirty="0">
              <a:solidFill>
                <a:schemeClr val="bg1"/>
              </a:solidFill>
              <a:latin typeface="Arial" panose="020B0604020202020204" pitchFamily="34" charset="0"/>
              <a:cs typeface="Arial" panose="020B0604020202020204" pitchFamily="34" charset="0"/>
            </a:endParaRPr>
          </a:p>
          <a:p>
            <a:endParaRPr lang="es-ES_tradnl" dirty="0">
              <a:latin typeface="Arial" panose="020B0604020202020204" pitchFamily="34" charset="0"/>
              <a:cs typeface="Arial" panose="020B0604020202020204" pitchFamily="34"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txBox="1">
            <a:spLocks noChangeArrowheads="1"/>
          </p:cNvSpPr>
          <p:nvPr/>
        </p:nvSpPr>
        <p:spPr bwMode="auto">
          <a:xfrm>
            <a:off x="2482851" y="1400175"/>
            <a:ext cx="7364413" cy="1143000"/>
          </a:xfrm>
          <a:prstGeom prst="rect">
            <a:avLst/>
          </a:prstGeom>
          <a:noFill/>
          <a:ln w="9525">
            <a:noFill/>
            <a:miter lim="800000"/>
            <a:headEnd/>
            <a:tailEnd/>
          </a:ln>
        </p:spPr>
        <p:txBody>
          <a:bodyPr anchor="ctr">
            <a:prstTxWarp prst="textNoShape">
              <a:avLst/>
            </a:prstTxWarp>
          </a:bodyPr>
          <a:lstStyle/>
          <a:p>
            <a:endParaRPr lang="en-US" sz="3200" b="1" i="1"/>
          </a:p>
        </p:txBody>
      </p:sp>
      <p:sp>
        <p:nvSpPr>
          <p:cNvPr id="6" name="Title 9"/>
          <p:cNvSpPr>
            <a:spLocks noGrp="1"/>
          </p:cNvSpPr>
          <p:nvPr>
            <p:ph type="title"/>
          </p:nvPr>
        </p:nvSpPr>
        <p:spPr>
          <a:xfrm>
            <a:off x="2153286" y="30481"/>
            <a:ext cx="7889875" cy="1520825"/>
          </a:xfrm>
        </p:spPr>
        <p:txBody>
          <a:bodyPr/>
          <a:lstStyle/>
          <a:p>
            <a:pPr algn="ctr"/>
            <a:r>
              <a:rPr lang="es-CO" sz="3200" b="1" dirty="0">
                <a:solidFill>
                  <a:srgbClr val="0070C0"/>
                </a:solidFill>
                <a:latin typeface="Arial" panose="020B0604020202020204" pitchFamily="34" charset="0"/>
                <a:cs typeface="Arial" panose="020B0604020202020204" pitchFamily="34" charset="0"/>
              </a:rPr>
              <a:t>Complicaciones mecánicas</a:t>
            </a:r>
          </a:p>
        </p:txBody>
      </p:sp>
      <p:sp>
        <p:nvSpPr>
          <p:cNvPr id="7" name="TextBox 6"/>
          <p:cNvSpPr txBox="1"/>
          <p:nvPr/>
        </p:nvSpPr>
        <p:spPr>
          <a:xfrm>
            <a:off x="2971800" y="1729743"/>
            <a:ext cx="6096000" cy="830997"/>
          </a:xfrm>
          <a:prstGeom prst="rect">
            <a:avLst/>
          </a:prstGeom>
          <a:noFill/>
        </p:spPr>
        <p:txBody>
          <a:bodyPr wrap="square" rtlCol="0">
            <a:spAutoFit/>
          </a:bodyPr>
          <a:lstStyle/>
          <a:p>
            <a:r>
              <a:rPr lang="es-CO" sz="2400" dirty="0">
                <a:solidFill>
                  <a:srgbClr val="1969B5"/>
                </a:solidFill>
                <a:latin typeface="Arial" panose="020B0604020202020204" pitchFamily="34" charset="0"/>
                <a:cs typeface="Arial" panose="020B0604020202020204" pitchFamily="34" charset="0"/>
              </a:rPr>
              <a:t>Colocar correctamente los discos externos (retenedores)</a:t>
            </a:r>
          </a:p>
        </p:txBody>
      </p:sp>
      <p:pic>
        <p:nvPicPr>
          <p:cNvPr id="8" name="Picture 7" descr="Slide12.jpg"/>
          <p:cNvPicPr>
            <a:picLocks noChangeAspect="1"/>
          </p:cNvPicPr>
          <p:nvPr/>
        </p:nvPicPr>
        <p:blipFill>
          <a:blip r:embed="rId3"/>
          <a:srcRect l="15833" t="30000" r="15833" b="21111"/>
          <a:stretch>
            <a:fillRect/>
          </a:stretch>
        </p:blipFill>
        <p:spPr>
          <a:xfrm>
            <a:off x="2971800" y="2694306"/>
            <a:ext cx="6248400" cy="3352800"/>
          </a:xfrm>
          <a:prstGeom prst="rect">
            <a:avLst/>
          </a:prstGeom>
          <a:effec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txBox="1">
            <a:spLocks noChangeArrowheads="1"/>
          </p:cNvSpPr>
          <p:nvPr/>
        </p:nvSpPr>
        <p:spPr bwMode="auto">
          <a:xfrm>
            <a:off x="2464235" y="1894123"/>
            <a:ext cx="7364413" cy="1143000"/>
          </a:xfrm>
          <a:prstGeom prst="rect">
            <a:avLst/>
          </a:prstGeom>
          <a:noFill/>
          <a:ln w="9525">
            <a:noFill/>
            <a:miter lim="800000"/>
            <a:headEnd/>
            <a:tailEnd/>
          </a:ln>
        </p:spPr>
        <p:txBody>
          <a:bodyPr anchor="ctr">
            <a:prstTxWarp prst="textNoShape">
              <a:avLst/>
            </a:prstTxWarp>
          </a:bodyPr>
          <a:lstStyle/>
          <a:p>
            <a:endParaRPr lang="en-US" sz="3200" b="1" i="1"/>
          </a:p>
        </p:txBody>
      </p:sp>
      <p:sp>
        <p:nvSpPr>
          <p:cNvPr id="5" name="Title 9"/>
          <p:cNvSpPr>
            <a:spLocks noGrp="1"/>
          </p:cNvSpPr>
          <p:nvPr>
            <p:ph type="title"/>
          </p:nvPr>
        </p:nvSpPr>
        <p:spPr>
          <a:xfrm>
            <a:off x="2155783" y="311069"/>
            <a:ext cx="7889875" cy="987425"/>
          </a:xfrm>
        </p:spPr>
        <p:txBody>
          <a:bodyPr>
            <a:normAutofit/>
          </a:bodyPr>
          <a:lstStyle/>
          <a:p>
            <a:pPr algn="ctr"/>
            <a:r>
              <a:rPr lang="es-419" sz="3200" b="1" dirty="0">
                <a:solidFill>
                  <a:srgbClr val="0070C0"/>
                </a:solidFill>
                <a:latin typeface="Arial" panose="020B0604020202020204" pitchFamily="34" charset="0"/>
                <a:cs typeface="Arial" panose="020B0604020202020204" pitchFamily="34" charset="0"/>
              </a:rPr>
              <a:t>Cuidado del sitio de la gastrostomía</a:t>
            </a:r>
          </a:p>
        </p:txBody>
      </p:sp>
      <p:pic>
        <p:nvPicPr>
          <p:cNvPr id="6" name="Picture 5" descr="7"/>
          <p:cNvPicPr>
            <a:picLocks noGrp="1" noChangeAspect="1" noChangeArrowheads="1"/>
          </p:cNvPicPr>
          <p:nvPr/>
        </p:nvPicPr>
        <p:blipFill>
          <a:blip r:embed="rId3"/>
          <a:srcRect/>
          <a:stretch>
            <a:fillRect/>
          </a:stretch>
        </p:blipFill>
        <p:spPr bwMode="auto">
          <a:xfrm>
            <a:off x="1066801" y="2011681"/>
            <a:ext cx="4958538" cy="3266780"/>
          </a:xfrm>
          <a:prstGeom prst="rect">
            <a:avLst/>
          </a:prstGeom>
          <a:noFill/>
          <a:ln w="9525">
            <a:noFill/>
            <a:miter lim="800000"/>
            <a:headEnd/>
            <a:tailEnd/>
          </a:ln>
        </p:spPr>
      </p:pic>
      <p:pic>
        <p:nvPicPr>
          <p:cNvPr id="7" name="Picture 6"/>
          <p:cNvPicPr>
            <a:picLocks noChangeArrowheads="1"/>
          </p:cNvPicPr>
          <p:nvPr/>
        </p:nvPicPr>
        <p:blipFill rotWithShape="1">
          <a:blip r:embed="rId4"/>
          <a:srcRect r="9025"/>
          <a:stretch/>
        </p:blipFill>
        <p:spPr bwMode="auto">
          <a:xfrm>
            <a:off x="6192160" y="2011679"/>
            <a:ext cx="4841599" cy="3266781"/>
          </a:xfrm>
          <a:prstGeom prst="rect">
            <a:avLst/>
          </a:prstGeom>
          <a:noFill/>
          <a:ln w="12700">
            <a:noFill/>
            <a:miter lim="800000"/>
            <a:headEnd/>
            <a:tailEnd/>
          </a:ln>
        </p:spPr>
      </p:pic>
    </p:spTree>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2868</TotalTime>
  <Words>8032</Words>
  <Application>Microsoft Macintosh PowerPoint</Application>
  <PresentationFormat>Panorámica</PresentationFormat>
  <Paragraphs>559</Paragraphs>
  <Slides>37</Slides>
  <Notes>34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37</vt:i4>
      </vt:variant>
    </vt:vector>
  </HeadingPairs>
  <TitlesOfParts>
    <vt:vector size="48" baseType="lpstr">
      <vt:lpstr>ＭＳ Ｐゴシック</vt:lpstr>
      <vt:lpstr>ＭＳ Ｐゴシック</vt:lpstr>
      <vt:lpstr>ヒラギノ角ゴ Pro W3</vt:lpstr>
      <vt:lpstr>Arial</vt:lpstr>
      <vt:lpstr>Calibri</vt:lpstr>
      <vt:lpstr>Calibri Light</vt:lpstr>
      <vt:lpstr>Courier New</vt:lpstr>
      <vt:lpstr>Times New Roman</vt:lpstr>
      <vt:lpstr>Verdana</vt:lpstr>
      <vt:lpstr>Wingdings</vt:lpstr>
      <vt:lpstr>Tema de Office</vt:lpstr>
      <vt:lpstr>Presentación de PowerPoint</vt:lpstr>
      <vt:lpstr>Objetivos</vt:lpstr>
      <vt:lpstr>Categorías de complicaciones asociadas con la alimentación por sonda</vt:lpstr>
      <vt:lpstr>Complicaciones mecánicas</vt:lpstr>
      <vt:lpstr>Complicaciones mecánicas</vt:lpstr>
      <vt:lpstr>Necrosis del ala nasal por presión secundaria a fijación inadecuada  de la sonda </vt:lpstr>
      <vt:lpstr>Complicaciones mecánicas</vt:lpstr>
      <vt:lpstr>Complicaciones mecánicas</vt:lpstr>
      <vt:lpstr>Cuidado del sitio de la gastrostomía</vt:lpstr>
      <vt:lpstr>Complicaciones mecánicas</vt:lpstr>
      <vt:lpstr>Complicaciones mecánicas</vt:lpstr>
      <vt:lpstr>La aspiración pulmonar puede ser letal</vt:lpstr>
      <vt:lpstr>Aspiración pulmonar</vt:lpstr>
      <vt:lpstr>¿Es necesaria la medición del     residuo gástrico?</vt:lpstr>
      <vt:lpstr>El seguimiento a los aportes nutricionales reales mejora los resultados clínicos  de la nutrición enteral</vt:lpstr>
      <vt:lpstr>Aportes nutricionales basados en volumen (Nebvol) vs. velocidad de goteo (Nebvel)</vt:lpstr>
      <vt:lpstr>Complicaciones gastrointestinales (GI)</vt:lpstr>
      <vt:lpstr>Complicaciones gastrointestinales (GI)</vt:lpstr>
      <vt:lpstr>Complicaciones gastrointestinales (GI)</vt:lpstr>
      <vt:lpstr>Presentación de PowerPoint</vt:lpstr>
      <vt:lpstr>Complicaciones gastrointestinales (GI)</vt:lpstr>
      <vt:lpstr>Presentación de PowerPoint</vt:lpstr>
      <vt:lpstr>Complicaciones gastrointestinales (GI)</vt:lpstr>
      <vt:lpstr>Complicaciones gastrointestinales (GI)</vt:lpstr>
      <vt:lpstr>Complicaciones gastrointestinales (GI)</vt:lpstr>
      <vt:lpstr>Complicaciones metabólicas</vt:lpstr>
      <vt:lpstr>Complicaciones metabólicas</vt:lpstr>
      <vt:lpstr>Prevenir el síndrome de realimentación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Renal</dc:title>
  <dc:creator>USER</dc:creator>
  <cp:lastModifiedBy>Microsoft Office User</cp:lastModifiedBy>
  <cp:revision>95</cp:revision>
  <dcterms:created xsi:type="dcterms:W3CDTF">2019-03-12T20:23:04Z</dcterms:created>
  <dcterms:modified xsi:type="dcterms:W3CDTF">2020-09-25T23:30:39Z</dcterms:modified>
</cp:coreProperties>
</file>